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6"/>
  </p:sldMasterIdLst>
  <p:notesMasterIdLst>
    <p:notesMasterId r:id="rId21"/>
  </p:notesMasterIdLst>
  <p:sldIdLst>
    <p:sldId id="257" r:id="rId7"/>
    <p:sldId id="267" r:id="rId8"/>
    <p:sldId id="258" r:id="rId9"/>
    <p:sldId id="268" r:id="rId10"/>
    <p:sldId id="283" r:id="rId11"/>
    <p:sldId id="260" r:id="rId12"/>
    <p:sldId id="272" r:id="rId13"/>
    <p:sldId id="273" r:id="rId14"/>
    <p:sldId id="274" r:id="rId15"/>
    <p:sldId id="275" r:id="rId16"/>
    <p:sldId id="278" r:id="rId17"/>
    <p:sldId id="279" r:id="rId18"/>
    <p:sldId id="281" r:id="rId19"/>
    <p:sldId id="282"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horzBarState="maximized">
    <p:restoredLeft sz="15000" autoAdjust="0"/>
    <p:restoredTop sz="92998" autoAdjust="0"/>
  </p:normalViewPr>
  <p:slideViewPr>
    <p:cSldViewPr>
      <p:cViewPr varScale="1">
        <p:scale>
          <a:sx n="71" d="100"/>
          <a:sy n="71" d="100"/>
        </p:scale>
        <p:origin x="-300"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54" d="100"/>
          <a:sy n="54" d="100"/>
        </p:scale>
        <p:origin x="-1614"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4D282C-A84B-4C55-8CAB-2957E4D6148D}" type="datetimeFigureOut">
              <a:rPr lang="en-US" smtClean="0"/>
              <a:pPr/>
              <a:t>4/8/2015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CD184C-5A8F-4B57-BFFC-AF8D63F8D356}" type="slidenum">
              <a:rPr lang="en-US" smtClean="0"/>
              <a:pPr/>
              <a:t>‹#›</a:t>
            </a:fld>
            <a:endParaRPr lang="en-US"/>
          </a:p>
        </p:txBody>
      </p:sp>
    </p:spTree>
    <p:extLst>
      <p:ext uri="{BB962C8B-B14F-4D97-AF65-F5344CB8AC3E}">
        <p14:creationId xmlns:p14="http://schemas.microsoft.com/office/powerpoint/2010/main" val="13848939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what does all of this mean?</a:t>
            </a:r>
            <a:r>
              <a:rPr lang="en-US" baseline="0" dirty="0" smtClean="0"/>
              <a:t> </a:t>
            </a:r>
          </a:p>
          <a:p>
            <a:endParaRPr lang="en-US" baseline="0" dirty="0" smtClean="0"/>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When children are exposed to attentive, nurturing, and growth-promoting interactions with invested adults, it leads to healthy development of the brain, which includes: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thickening the cortex of an infant’s brain;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Development of more extensive and sophisticated neuron structures; and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Creation of the neurological foundations that support lifelong learning.</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You can see this on the brain scan on the left.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Unfortunately, the opposite is also true. As you can see on the brain scan on the right, children who are exposed to fewer colors, less touch, little interaction with adults, fewer sights and sounds, and less language actually have less extensive neural connections.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Furthermore, if stress is chronic, long-term, and severe – also known as “toxic stress”, neurons can actually be severed and current understanding of the research is that these cells cannot be restored. </a:t>
            </a:r>
          </a:p>
          <a:p>
            <a:endParaRPr lang="en-US" dirty="0"/>
          </a:p>
        </p:txBody>
      </p:sp>
      <p:sp>
        <p:nvSpPr>
          <p:cNvPr id="4" name="Slide Number Placeholder 3"/>
          <p:cNvSpPr>
            <a:spLocks noGrp="1"/>
          </p:cNvSpPr>
          <p:nvPr>
            <p:ph type="sldNum" sz="quarter" idx="10"/>
          </p:nvPr>
        </p:nvSpPr>
        <p:spPr/>
        <p:txBody>
          <a:bodyPr/>
          <a:lstStyle/>
          <a:p>
            <a:fld id="{C5CD184C-5A8F-4B57-BFFC-AF8D63F8D356}" type="slidenum">
              <a:rPr lang="en-US" smtClean="0"/>
              <a:pPr/>
              <a:t>3</a:t>
            </a:fld>
            <a:endParaRPr lang="en-US"/>
          </a:p>
        </p:txBody>
      </p:sp>
    </p:spTree>
    <p:extLst>
      <p:ext uri="{BB962C8B-B14F-4D97-AF65-F5344CB8AC3E}">
        <p14:creationId xmlns:p14="http://schemas.microsoft.com/office/powerpoint/2010/main" val="20108327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Witnessing of violence often has  a far deeper impact on children than people realize., especially domestic violence.  This is because once someone (usually the mother) has been a victim of domestic violence they are not the same person.  For the child this means that they’ve lost the mother they know.</a:t>
            </a:r>
            <a:endParaRPr lang="en-US" dirty="0"/>
          </a:p>
        </p:txBody>
      </p:sp>
      <p:sp>
        <p:nvSpPr>
          <p:cNvPr id="4" name="Slide Number Placeholder 3"/>
          <p:cNvSpPr>
            <a:spLocks noGrp="1"/>
          </p:cNvSpPr>
          <p:nvPr>
            <p:ph type="sldNum" sz="quarter" idx="10"/>
          </p:nvPr>
        </p:nvSpPr>
        <p:spPr/>
        <p:txBody>
          <a:bodyPr/>
          <a:lstStyle/>
          <a:p>
            <a:fld id="{C5CD184C-5A8F-4B57-BFFC-AF8D63F8D356}" type="slidenum">
              <a:rPr lang="en-US" smtClean="0"/>
              <a:pPr/>
              <a:t>4</a:t>
            </a:fld>
            <a:endParaRPr lang="en-US"/>
          </a:p>
        </p:txBody>
      </p:sp>
    </p:spTree>
    <p:extLst>
      <p:ext uri="{BB962C8B-B14F-4D97-AF65-F5344CB8AC3E}">
        <p14:creationId xmlns:p14="http://schemas.microsoft.com/office/powerpoint/2010/main" val="13364654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Demographics 99.5 % - African American Children, most of whom live below the poverty line.</a:t>
            </a:r>
          </a:p>
          <a:p>
            <a:endParaRPr lang="en-US" dirty="0" smtClean="0"/>
          </a:p>
          <a:p>
            <a:r>
              <a:rPr lang="en-US" dirty="0" smtClean="0"/>
              <a:t>The area used be surrounded by the Robert Taylor homes – one of the largest public housing projects in Chicago – Now all the property is vacant land.. Housing in the area primarily consists of three and four flats that have been converted to section 8 housing.  </a:t>
            </a:r>
          </a:p>
          <a:p>
            <a:endParaRPr lang="en-US" dirty="0"/>
          </a:p>
          <a:p>
            <a:r>
              <a:rPr lang="en-US" dirty="0" err="1" smtClean="0"/>
              <a:t>Educare</a:t>
            </a:r>
            <a:r>
              <a:rPr lang="en-US" dirty="0" smtClean="0"/>
              <a:t> serves families from the immediate area as well as families from Englewood, Kenwood, Hyde Park, and </a:t>
            </a:r>
            <a:r>
              <a:rPr lang="en-US" dirty="0" err="1" smtClean="0"/>
              <a:t>Chatam</a:t>
            </a:r>
            <a:r>
              <a:rPr lang="en-US" dirty="0" smtClean="0"/>
              <a:t> to name a few. Some of these neighborhoods like Hyde Park are relatively safe, while others like the immediate area around the school and Englewood experience neighborhood violence on a fairly regular basis.</a:t>
            </a:r>
            <a:endParaRPr lang="en-US" dirty="0"/>
          </a:p>
        </p:txBody>
      </p:sp>
      <p:sp>
        <p:nvSpPr>
          <p:cNvPr id="4" name="Slide Number Placeholder 3"/>
          <p:cNvSpPr>
            <a:spLocks noGrp="1"/>
          </p:cNvSpPr>
          <p:nvPr>
            <p:ph type="sldNum" sz="quarter" idx="10"/>
          </p:nvPr>
        </p:nvSpPr>
        <p:spPr/>
        <p:txBody>
          <a:bodyPr/>
          <a:lstStyle/>
          <a:p>
            <a:fld id="{C5CD184C-5A8F-4B57-BFFC-AF8D63F8D356}" type="slidenum">
              <a:rPr lang="en-US" smtClean="0"/>
              <a:pPr/>
              <a:t>6</a:t>
            </a:fld>
            <a:endParaRPr lang="en-US"/>
          </a:p>
        </p:txBody>
      </p:sp>
    </p:spTree>
    <p:extLst>
      <p:ext uri="{BB962C8B-B14F-4D97-AF65-F5344CB8AC3E}">
        <p14:creationId xmlns:p14="http://schemas.microsoft.com/office/powerpoint/2010/main" val="5885688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Johnny – How to create an environment to support a child who was struggling emotionally from the time he was an infant.</a:t>
            </a:r>
          </a:p>
          <a:p>
            <a:r>
              <a:rPr lang="en-US" dirty="0" smtClean="0"/>
              <a:t>Wasn’t ready to move to a 3-5 classroom –creation of 3 year classrooms</a:t>
            </a:r>
            <a:endParaRPr lang="en-US" dirty="0"/>
          </a:p>
        </p:txBody>
      </p:sp>
      <p:sp>
        <p:nvSpPr>
          <p:cNvPr id="4" name="Slide Number Placeholder 3"/>
          <p:cNvSpPr>
            <a:spLocks noGrp="1"/>
          </p:cNvSpPr>
          <p:nvPr>
            <p:ph type="sldNum" sz="quarter" idx="10"/>
          </p:nvPr>
        </p:nvSpPr>
        <p:spPr/>
        <p:txBody>
          <a:bodyPr/>
          <a:lstStyle/>
          <a:p>
            <a:fld id="{C5CD184C-5A8F-4B57-BFFC-AF8D63F8D356}" type="slidenum">
              <a:rPr lang="en-US" smtClean="0"/>
              <a:pPr/>
              <a:t>7</a:t>
            </a:fld>
            <a:endParaRPr lang="en-US"/>
          </a:p>
        </p:txBody>
      </p:sp>
    </p:spTree>
    <p:extLst>
      <p:ext uri="{BB962C8B-B14F-4D97-AF65-F5344CB8AC3E}">
        <p14:creationId xmlns:p14="http://schemas.microsoft.com/office/powerpoint/2010/main" val="25878554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Holding environment – classroom layout, routines and transitions, materials</a:t>
            </a:r>
            <a:r>
              <a:rPr lang="en-US" smtClean="0"/>
              <a:t>, structures</a:t>
            </a:r>
            <a:endParaRPr lang="en-US"/>
          </a:p>
        </p:txBody>
      </p:sp>
      <p:sp>
        <p:nvSpPr>
          <p:cNvPr id="4" name="Slide Number Placeholder 3"/>
          <p:cNvSpPr>
            <a:spLocks noGrp="1"/>
          </p:cNvSpPr>
          <p:nvPr>
            <p:ph type="sldNum" sz="quarter" idx="10"/>
          </p:nvPr>
        </p:nvSpPr>
        <p:spPr/>
        <p:txBody>
          <a:bodyPr/>
          <a:lstStyle/>
          <a:p>
            <a:fld id="{C5CD184C-5A8F-4B57-BFFC-AF8D63F8D356}" type="slidenum">
              <a:rPr lang="en-US" smtClean="0"/>
              <a:pPr/>
              <a:t>10</a:t>
            </a:fld>
            <a:endParaRPr lang="en-US"/>
          </a:p>
        </p:txBody>
      </p:sp>
    </p:spTree>
    <p:extLst>
      <p:ext uri="{BB962C8B-B14F-4D97-AF65-F5344CB8AC3E}">
        <p14:creationId xmlns:p14="http://schemas.microsoft.com/office/powerpoint/2010/main" val="22233459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png"/><Relationship Id="rId7" Type="http://schemas.openxmlformats.org/officeDocument/2006/relationships/image" Target="../media/image15.png"/><Relationship Id="rId2" Type="http://schemas.openxmlformats.org/officeDocument/2006/relationships/image" Target="../media/image11.jpeg"/><Relationship Id="rId1" Type="http://schemas.openxmlformats.org/officeDocument/2006/relationships/slideMaster" Target="../slideMasters/slideMaster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050" name="Picture 2" descr="X:\Graphic Design and Templates\Logos\Ounce Logos\Round Purple Logo\OunceCircleLogo_PMS 2105 RGB-01.png"/>
          <p:cNvPicPr>
            <a:picLocks noChangeAspect="1" noChangeArrowheads="1"/>
          </p:cNvPicPr>
          <p:nvPr userDrawn="1"/>
        </p:nvPicPr>
        <p:blipFill>
          <a:blip r:embed="rId2" cstate="print"/>
          <a:srcRect/>
          <a:stretch>
            <a:fillRect/>
          </a:stretch>
        </p:blipFill>
        <p:spPr bwMode="auto">
          <a:xfrm>
            <a:off x="-304800" y="0"/>
            <a:ext cx="3505200" cy="3505200"/>
          </a:xfrm>
          <a:prstGeom prst="rect">
            <a:avLst/>
          </a:prstGeom>
          <a:noFill/>
        </p:spPr>
      </p:pic>
      <p:sp>
        <p:nvSpPr>
          <p:cNvPr id="2" name="Title 1"/>
          <p:cNvSpPr>
            <a:spLocks noGrp="1"/>
          </p:cNvSpPr>
          <p:nvPr>
            <p:ph type="ctrTitle" hasCustomPrompt="1"/>
          </p:nvPr>
        </p:nvSpPr>
        <p:spPr>
          <a:xfrm>
            <a:off x="2819400" y="1143000"/>
            <a:ext cx="5867400" cy="917575"/>
          </a:xfrm>
        </p:spPr>
        <p:txBody>
          <a:bodyPr>
            <a:normAutofit/>
          </a:bodyPr>
          <a:lstStyle>
            <a:lvl1pPr algn="l">
              <a:defRPr sz="2600">
                <a:solidFill>
                  <a:schemeClr val="accent1"/>
                </a:solidFill>
              </a:defRPr>
            </a:lvl1pPr>
          </a:lstStyle>
          <a:p>
            <a:r>
              <a:rPr lang="en-US" dirty="0" smtClean="0"/>
              <a:t>Click to edit Title</a:t>
            </a:r>
            <a:endParaRPr lang="en-US" dirty="0"/>
          </a:p>
        </p:txBody>
      </p:sp>
      <p:sp>
        <p:nvSpPr>
          <p:cNvPr id="3" name="Subtitle 2"/>
          <p:cNvSpPr>
            <a:spLocks noGrp="1"/>
          </p:cNvSpPr>
          <p:nvPr>
            <p:ph type="subTitle" idx="1" hasCustomPrompt="1"/>
          </p:nvPr>
        </p:nvSpPr>
        <p:spPr>
          <a:xfrm>
            <a:off x="2819400" y="2133600"/>
            <a:ext cx="5867400" cy="381000"/>
          </a:xfrm>
        </p:spPr>
        <p:txBody>
          <a:bodyPr>
            <a:normAutofit/>
          </a:bodyPr>
          <a:lstStyle>
            <a:lvl1pPr marL="0" indent="0" algn="l">
              <a:buNone/>
              <a:defRPr sz="1600" b="1">
                <a:solidFill>
                  <a:schemeClr val="accent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Subtitle</a:t>
            </a:r>
            <a:endParaRPr lang="en-US" dirty="0"/>
          </a:p>
        </p:txBody>
      </p:sp>
      <p:sp>
        <p:nvSpPr>
          <p:cNvPr id="14" name="Text Placeholder 13"/>
          <p:cNvSpPr>
            <a:spLocks noGrp="1"/>
          </p:cNvSpPr>
          <p:nvPr>
            <p:ph type="body" sz="quarter" idx="10" hasCustomPrompt="1"/>
          </p:nvPr>
        </p:nvSpPr>
        <p:spPr>
          <a:xfrm>
            <a:off x="2819400" y="838200"/>
            <a:ext cx="5867400" cy="228600"/>
          </a:xfrm>
        </p:spPr>
        <p:txBody>
          <a:bodyPr>
            <a:normAutofit/>
          </a:bodyPr>
          <a:lstStyle>
            <a:lvl1pPr>
              <a:buFontTx/>
              <a:buNone/>
              <a:defRPr sz="900" b="1" cap="all" baseline="0">
                <a:solidFill>
                  <a:schemeClr val="accent3"/>
                </a:solidFill>
                <a:latin typeface="+mn-lt"/>
                <a:ea typeface="Open Sans Extrabold" pitchFamily="34" charset="0"/>
                <a:cs typeface="Open Sans Extrabold" pitchFamily="34" charset="0"/>
              </a:defRPr>
            </a:lvl1pPr>
            <a:lvl2pPr>
              <a:buFontTx/>
              <a:buNone/>
              <a:defRPr/>
            </a:lvl2pPr>
            <a:lvl3pPr>
              <a:buFontTx/>
              <a:buNone/>
              <a:defRPr/>
            </a:lvl3pPr>
            <a:lvl4pPr>
              <a:buFontTx/>
              <a:buNone/>
              <a:defRPr/>
            </a:lvl4pPr>
            <a:lvl5pPr>
              <a:buFontTx/>
              <a:buNone/>
              <a:defRPr/>
            </a:lvl5pPr>
          </a:lstStyle>
          <a:p>
            <a:pPr lvl="0"/>
            <a:r>
              <a:rPr lang="en-US" dirty="0" smtClean="0"/>
              <a:t>Click to edit date</a:t>
            </a:r>
          </a:p>
        </p:txBody>
      </p:sp>
      <p:sp>
        <p:nvSpPr>
          <p:cNvPr id="15" name="Rectangle 14"/>
          <p:cNvSpPr/>
          <p:nvPr userDrawn="1"/>
        </p:nvSpPr>
        <p:spPr>
          <a:xfrm>
            <a:off x="0" y="230127"/>
            <a:ext cx="9143999" cy="7467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0" name="Group 19"/>
          <p:cNvGrpSpPr/>
          <p:nvPr userDrawn="1"/>
        </p:nvGrpSpPr>
        <p:grpSpPr>
          <a:xfrm>
            <a:off x="0" y="3429000"/>
            <a:ext cx="9144000" cy="3475655"/>
            <a:chOff x="0" y="3429000"/>
            <a:chExt cx="9144000" cy="3475655"/>
          </a:xfrm>
        </p:grpSpPr>
        <p:pic>
          <p:nvPicPr>
            <p:cNvPr id="21" name="Picture 2" descr="C:\Users\mmeyer\Dropbox\My Documents\spongebaby for ppt.jpg"/>
            <p:cNvPicPr>
              <a:picLocks noChangeAspect="1" noChangeArrowheads="1"/>
            </p:cNvPicPr>
            <p:nvPr/>
          </p:nvPicPr>
          <p:blipFill>
            <a:blip r:embed="rId3" cstate="screen"/>
            <a:srcRect/>
            <a:stretch>
              <a:fillRect/>
            </a:stretch>
          </p:blipFill>
          <p:spPr bwMode="auto">
            <a:xfrm>
              <a:off x="0" y="3429000"/>
              <a:ext cx="9144000" cy="3475655"/>
            </a:xfrm>
            <a:prstGeom prst="rect">
              <a:avLst/>
            </a:prstGeom>
            <a:noFill/>
          </p:spPr>
        </p:pic>
        <p:sp>
          <p:nvSpPr>
            <p:cNvPr id="22" name="TextBox 21"/>
            <p:cNvSpPr txBox="1"/>
            <p:nvPr/>
          </p:nvSpPr>
          <p:spPr>
            <a:xfrm>
              <a:off x="0" y="4800600"/>
              <a:ext cx="9144000" cy="276999"/>
            </a:xfrm>
            <a:prstGeom prst="rect">
              <a:avLst/>
            </a:prstGeom>
            <a:solidFill>
              <a:schemeClr val="bg2"/>
            </a:solidFill>
          </p:spPr>
          <p:txBody>
            <a:bodyPr wrap="square" rtlCol="0">
              <a:spAutoFit/>
            </a:bodyPr>
            <a:lstStyle/>
            <a:p>
              <a:pPr algn="ctr"/>
              <a:r>
                <a:rPr lang="en-US" sz="1200" dirty="0" smtClean="0">
                  <a:solidFill>
                    <a:srgbClr val="666666"/>
                  </a:solidFill>
                  <a:latin typeface="Open Sans" pitchFamily="34" charset="0"/>
                  <a:ea typeface="Open Sans" pitchFamily="34" charset="0"/>
                  <a:cs typeface="Open Sans" pitchFamily="34" charset="0"/>
                </a:rPr>
                <a:t>It’s amazing what they absorb before they’re five.</a:t>
              </a:r>
              <a:endParaRPr lang="en-US" sz="1200" dirty="0">
                <a:solidFill>
                  <a:srgbClr val="666666"/>
                </a:solidFill>
                <a:latin typeface="Open Sans" pitchFamily="34" charset="0"/>
                <a:ea typeface="Open Sans" pitchFamily="34" charset="0"/>
                <a:cs typeface="Open Sans" pitchFamily="34" charset="0"/>
              </a:endParaRPr>
            </a:p>
          </p:txBody>
        </p:sp>
        <p:pic>
          <p:nvPicPr>
            <p:cNvPr id="23" name="Picture 22" descr="Horizontal_Sponge_77937371_CMYK.psd"/>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0" y="3429000"/>
              <a:ext cx="8991600" cy="1358128"/>
            </a:xfrm>
            <a:prstGeom prst="rect">
              <a:avLst/>
            </a:prstGeom>
          </p:spPr>
        </p:pic>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Oval 7"/>
          <p:cNvSpPr/>
          <p:nvPr userDrawn="1"/>
        </p:nvSpPr>
        <p:spPr>
          <a:xfrm>
            <a:off x="8448691" y="6370690"/>
            <a:ext cx="217337" cy="217337"/>
          </a:xfrm>
          <a:prstGeom prst="ellipse">
            <a:avLst/>
          </a:prstGeom>
          <a:noFill/>
          <a:ln>
            <a:solidFill>
              <a:srgbClr val="39207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userDrawn="1"/>
        </p:nvSpPr>
        <p:spPr>
          <a:xfrm>
            <a:off x="8156653" y="6370690"/>
            <a:ext cx="217337" cy="217337"/>
          </a:xfrm>
          <a:prstGeom prst="ellipse">
            <a:avLst/>
          </a:prstGeom>
          <a:solidFill>
            <a:srgbClr val="39207C"/>
          </a:solidFill>
          <a:ln>
            <a:solidFill>
              <a:srgbClr val="39207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userDrawn="1"/>
        </p:nvSpPr>
        <p:spPr>
          <a:xfrm>
            <a:off x="7857824" y="6370690"/>
            <a:ext cx="217337" cy="217337"/>
          </a:xfrm>
          <a:prstGeom prst="ellipse">
            <a:avLst/>
          </a:prstGeom>
          <a:solidFill>
            <a:srgbClr val="39207C"/>
          </a:solidFill>
          <a:ln>
            <a:solidFill>
              <a:srgbClr val="39207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userDrawn="1"/>
        </p:nvSpPr>
        <p:spPr>
          <a:xfrm>
            <a:off x="8276492" y="6346091"/>
            <a:ext cx="550984" cy="246221"/>
          </a:xfrm>
          <a:prstGeom prst="rect">
            <a:avLst/>
          </a:prstGeom>
          <a:noFill/>
        </p:spPr>
        <p:txBody>
          <a:bodyPr wrap="square" rtlCol="0">
            <a:spAutoFit/>
          </a:bodyPr>
          <a:lstStyle/>
          <a:p>
            <a:pPr algn="ctr"/>
            <a:fld id="{D0B8AA15-42ED-DB49-A591-C6804EC94C0B}" type="slidenum">
              <a:rPr lang="en-US" sz="1000" b="0" smtClean="0">
                <a:latin typeface="DIN-Regular"/>
                <a:cs typeface="DIN-Regular"/>
              </a:rPr>
              <a:pPr algn="ctr"/>
              <a:t>‹#›</a:t>
            </a:fld>
            <a:endParaRPr lang="en-US" sz="1000" b="0" dirty="0">
              <a:latin typeface="DIN-Regular"/>
              <a:cs typeface="DIN-Regular"/>
            </a:endParaRPr>
          </a:p>
        </p:txBody>
      </p:sp>
      <p:cxnSp>
        <p:nvCxnSpPr>
          <p:cNvPr id="12" name="Straight Connector 11"/>
          <p:cNvCxnSpPr/>
          <p:nvPr userDrawn="1"/>
        </p:nvCxnSpPr>
        <p:spPr>
          <a:xfrm>
            <a:off x="210539" y="6275605"/>
            <a:ext cx="8693209" cy="0"/>
          </a:xfrm>
          <a:prstGeom prst="line">
            <a:avLst/>
          </a:prstGeom>
          <a:ln w="12700" cap="rnd" cmpd="sng">
            <a:solidFill>
              <a:srgbClr val="39207C"/>
            </a:solidFill>
            <a:prstDash val="sysDot"/>
            <a:round/>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Oval 7"/>
          <p:cNvSpPr/>
          <p:nvPr userDrawn="1"/>
        </p:nvSpPr>
        <p:spPr>
          <a:xfrm>
            <a:off x="8448691" y="6370690"/>
            <a:ext cx="217337" cy="217337"/>
          </a:xfrm>
          <a:prstGeom prst="ellipse">
            <a:avLst/>
          </a:prstGeom>
          <a:noFill/>
          <a:ln>
            <a:solidFill>
              <a:srgbClr val="39207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userDrawn="1"/>
        </p:nvSpPr>
        <p:spPr>
          <a:xfrm>
            <a:off x="8156653" y="6370690"/>
            <a:ext cx="217337" cy="217337"/>
          </a:xfrm>
          <a:prstGeom prst="ellipse">
            <a:avLst/>
          </a:prstGeom>
          <a:solidFill>
            <a:srgbClr val="39207C"/>
          </a:solidFill>
          <a:ln>
            <a:solidFill>
              <a:srgbClr val="39207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userDrawn="1"/>
        </p:nvSpPr>
        <p:spPr>
          <a:xfrm>
            <a:off x="7857824" y="6370690"/>
            <a:ext cx="217337" cy="217337"/>
          </a:xfrm>
          <a:prstGeom prst="ellipse">
            <a:avLst/>
          </a:prstGeom>
          <a:solidFill>
            <a:srgbClr val="39207C"/>
          </a:solidFill>
          <a:ln>
            <a:solidFill>
              <a:srgbClr val="39207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userDrawn="1"/>
        </p:nvSpPr>
        <p:spPr>
          <a:xfrm>
            <a:off x="8276492" y="6346091"/>
            <a:ext cx="550984" cy="246221"/>
          </a:xfrm>
          <a:prstGeom prst="rect">
            <a:avLst/>
          </a:prstGeom>
          <a:noFill/>
        </p:spPr>
        <p:txBody>
          <a:bodyPr wrap="square" rtlCol="0">
            <a:spAutoFit/>
          </a:bodyPr>
          <a:lstStyle/>
          <a:p>
            <a:pPr algn="ctr"/>
            <a:fld id="{D0B8AA15-42ED-DB49-A591-C6804EC94C0B}" type="slidenum">
              <a:rPr lang="en-US" sz="1000" b="0" smtClean="0">
                <a:latin typeface="DIN-Regular"/>
                <a:cs typeface="DIN-Regular"/>
              </a:rPr>
              <a:pPr algn="ctr"/>
              <a:t>‹#›</a:t>
            </a:fld>
            <a:endParaRPr lang="en-US" sz="1000" b="0" dirty="0">
              <a:latin typeface="DIN-Regular"/>
              <a:cs typeface="DIN-Regular"/>
            </a:endParaRPr>
          </a:p>
        </p:txBody>
      </p:sp>
      <p:cxnSp>
        <p:nvCxnSpPr>
          <p:cNvPr id="12" name="Straight Connector 11"/>
          <p:cNvCxnSpPr/>
          <p:nvPr userDrawn="1"/>
        </p:nvCxnSpPr>
        <p:spPr>
          <a:xfrm>
            <a:off x="210539" y="6275605"/>
            <a:ext cx="8693209" cy="0"/>
          </a:xfrm>
          <a:prstGeom prst="line">
            <a:avLst/>
          </a:prstGeom>
          <a:ln w="12700" cap="rnd" cmpd="sng">
            <a:solidFill>
              <a:srgbClr val="39207C"/>
            </a:solidFill>
            <a:prstDash val="sysDot"/>
            <a:round/>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3" name="Picture 2" descr="Back_Cover_bubbles.jpg"/>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223519" y="263070"/>
            <a:ext cx="8686801" cy="6259649"/>
          </a:xfrm>
          <a:prstGeom prst="rect">
            <a:avLst/>
          </a:prstGeom>
        </p:spPr>
      </p:pic>
      <p:sp>
        <p:nvSpPr>
          <p:cNvPr id="4" name="Rectangle 3"/>
          <p:cNvSpPr/>
          <p:nvPr userDrawn="1"/>
        </p:nvSpPr>
        <p:spPr>
          <a:xfrm>
            <a:off x="0" y="5486400"/>
            <a:ext cx="9144000" cy="1371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5" name="Rectangle 4"/>
          <p:cNvSpPr/>
          <p:nvPr userDrawn="1"/>
        </p:nvSpPr>
        <p:spPr>
          <a:xfrm>
            <a:off x="0" y="5217160"/>
            <a:ext cx="9144000" cy="274320"/>
          </a:xfrm>
          <a:prstGeom prst="rect">
            <a:avLst/>
          </a:prstGeom>
          <a:solidFill>
            <a:srgbClr val="D2263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p:cNvSpPr txBox="1"/>
          <p:nvPr userDrawn="1"/>
        </p:nvSpPr>
        <p:spPr>
          <a:xfrm>
            <a:off x="2895600" y="5791200"/>
            <a:ext cx="5838862" cy="769441"/>
          </a:xfrm>
          <a:prstGeom prst="rect">
            <a:avLst/>
          </a:prstGeom>
          <a:noFill/>
        </p:spPr>
        <p:txBody>
          <a:bodyPr wrap="square" rtlCol="0">
            <a:spAutoFit/>
          </a:bodyPr>
          <a:lstStyle/>
          <a:p>
            <a:pPr algn="r" rtl="0"/>
            <a:r>
              <a:rPr lang="en-US" sz="4400" b="1" i="0" u="none" strike="noStrike" kern="1200" baseline="0" dirty="0" err="1" smtClean="0">
                <a:solidFill>
                  <a:schemeClr val="bg1"/>
                </a:solidFill>
                <a:latin typeface="+mj-lt"/>
                <a:ea typeface="+mn-ea"/>
                <a:cs typeface="Open Sans"/>
              </a:rPr>
              <a:t>theOunce.org</a:t>
            </a:r>
            <a:endParaRPr lang="en-US" sz="4400" b="1" i="0" u="none" strike="noStrike" kern="1200" baseline="0" dirty="0" smtClean="0">
              <a:solidFill>
                <a:schemeClr val="bg1"/>
              </a:solidFill>
              <a:latin typeface="+mj-lt"/>
              <a:ea typeface="+mn-ea"/>
              <a:cs typeface="Open Sans"/>
            </a:endParaRPr>
          </a:p>
        </p:txBody>
      </p:sp>
      <p:pic>
        <p:nvPicPr>
          <p:cNvPr id="7" name="Picture 2" descr="X:\Graphic Design and Templates\Logos\Ounce Logos\Round Purple Logo\OunceCircleLogo_PMS 2105 RGB-01.png"/>
          <p:cNvPicPr>
            <a:picLocks noChangeAspect="1" noChangeArrowheads="1"/>
          </p:cNvPicPr>
          <p:nvPr userDrawn="1"/>
        </p:nvPicPr>
        <p:blipFill>
          <a:blip r:embed="rId3" cstate="print"/>
          <a:srcRect/>
          <a:stretch>
            <a:fillRect/>
          </a:stretch>
        </p:blipFill>
        <p:spPr bwMode="auto">
          <a:xfrm>
            <a:off x="4800600" y="0"/>
            <a:ext cx="4648200" cy="4648200"/>
          </a:xfrm>
          <a:prstGeom prst="rect">
            <a:avLst/>
          </a:prstGeom>
          <a:noFill/>
        </p:spPr>
      </p:pic>
      <p:sp>
        <p:nvSpPr>
          <p:cNvPr id="8" name="Rectangle 7"/>
          <p:cNvSpPr/>
          <p:nvPr userDrawn="1"/>
        </p:nvSpPr>
        <p:spPr>
          <a:xfrm>
            <a:off x="0" y="138784"/>
            <a:ext cx="9143999" cy="89816"/>
          </a:xfrm>
          <a:prstGeom prst="rect">
            <a:avLst/>
          </a:prstGeom>
          <a:solidFill>
            <a:srgbClr val="39207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userDrawn="1"/>
        </p:nvPicPr>
        <p:blipFill>
          <a:blip r:embed="rId4" cstate="print"/>
          <a:srcRect/>
          <a:stretch>
            <a:fillRect/>
          </a:stretch>
        </p:blipFill>
        <p:spPr bwMode="auto">
          <a:xfrm>
            <a:off x="1143000" y="3657600"/>
            <a:ext cx="304800" cy="304800"/>
          </a:xfrm>
          <a:prstGeom prst="rect">
            <a:avLst/>
          </a:prstGeom>
          <a:noFill/>
          <a:ln w="9525">
            <a:noFill/>
            <a:miter lim="800000"/>
            <a:headEnd/>
            <a:tailEnd/>
          </a:ln>
          <a:effectLst/>
        </p:spPr>
      </p:pic>
      <p:pic>
        <p:nvPicPr>
          <p:cNvPr id="1027" name="Picture 3"/>
          <p:cNvPicPr>
            <a:picLocks noChangeAspect="1" noChangeArrowheads="1"/>
          </p:cNvPicPr>
          <p:nvPr userDrawn="1"/>
        </p:nvPicPr>
        <p:blipFill>
          <a:blip r:embed="rId5" cstate="print"/>
          <a:srcRect/>
          <a:stretch>
            <a:fillRect/>
          </a:stretch>
        </p:blipFill>
        <p:spPr bwMode="auto">
          <a:xfrm>
            <a:off x="1143000" y="3200400"/>
            <a:ext cx="304800" cy="304800"/>
          </a:xfrm>
          <a:prstGeom prst="rect">
            <a:avLst/>
          </a:prstGeom>
          <a:noFill/>
          <a:ln w="9525">
            <a:noFill/>
            <a:miter lim="800000"/>
            <a:headEnd/>
            <a:tailEnd/>
          </a:ln>
          <a:effectLst/>
        </p:spPr>
      </p:pic>
      <p:pic>
        <p:nvPicPr>
          <p:cNvPr id="1028" name="Picture 4"/>
          <p:cNvPicPr>
            <a:picLocks noChangeAspect="1" noChangeArrowheads="1"/>
          </p:cNvPicPr>
          <p:nvPr userDrawn="1"/>
        </p:nvPicPr>
        <p:blipFill>
          <a:blip r:embed="rId6" cstate="print"/>
          <a:srcRect/>
          <a:stretch>
            <a:fillRect/>
          </a:stretch>
        </p:blipFill>
        <p:spPr bwMode="auto">
          <a:xfrm>
            <a:off x="1143000" y="4572000"/>
            <a:ext cx="304800" cy="304800"/>
          </a:xfrm>
          <a:prstGeom prst="rect">
            <a:avLst/>
          </a:prstGeom>
          <a:noFill/>
          <a:ln w="9525">
            <a:noFill/>
            <a:miter lim="800000"/>
            <a:headEnd/>
            <a:tailEnd/>
          </a:ln>
          <a:effectLst/>
        </p:spPr>
      </p:pic>
      <p:pic>
        <p:nvPicPr>
          <p:cNvPr id="1029" name="Picture 5"/>
          <p:cNvPicPr>
            <a:picLocks noChangeAspect="1" noChangeArrowheads="1"/>
          </p:cNvPicPr>
          <p:nvPr userDrawn="1"/>
        </p:nvPicPr>
        <p:blipFill>
          <a:blip r:embed="rId7" cstate="print"/>
          <a:srcRect/>
          <a:stretch>
            <a:fillRect/>
          </a:stretch>
        </p:blipFill>
        <p:spPr bwMode="auto">
          <a:xfrm>
            <a:off x="1143000" y="4114800"/>
            <a:ext cx="304800" cy="304800"/>
          </a:xfrm>
          <a:prstGeom prst="rect">
            <a:avLst/>
          </a:prstGeom>
          <a:noFill/>
          <a:ln w="9525">
            <a:noFill/>
            <a:miter lim="800000"/>
            <a:headEnd/>
            <a:tailEnd/>
          </a:ln>
          <a:effectLst/>
        </p:spPr>
      </p:pic>
      <p:pic>
        <p:nvPicPr>
          <p:cNvPr id="1030" name="Picture 6"/>
          <p:cNvPicPr>
            <a:picLocks noChangeAspect="1" noChangeArrowheads="1"/>
          </p:cNvPicPr>
          <p:nvPr userDrawn="1"/>
        </p:nvPicPr>
        <p:blipFill>
          <a:blip r:embed="rId8" cstate="print"/>
          <a:srcRect/>
          <a:stretch>
            <a:fillRect/>
          </a:stretch>
        </p:blipFill>
        <p:spPr bwMode="auto">
          <a:xfrm>
            <a:off x="1143000" y="2743200"/>
            <a:ext cx="304800" cy="304800"/>
          </a:xfrm>
          <a:prstGeom prst="rect">
            <a:avLst/>
          </a:prstGeom>
          <a:noFill/>
          <a:ln w="9525">
            <a:noFill/>
            <a:miter lim="800000"/>
            <a:headEnd/>
            <a:tailEnd/>
          </a:ln>
          <a:effectLst/>
        </p:spPr>
      </p:pic>
      <p:sp>
        <p:nvSpPr>
          <p:cNvPr id="14" name="TextBox 13"/>
          <p:cNvSpPr txBox="1"/>
          <p:nvPr userDrawn="1"/>
        </p:nvSpPr>
        <p:spPr>
          <a:xfrm>
            <a:off x="1447800" y="2743200"/>
            <a:ext cx="1447800" cy="253916"/>
          </a:xfrm>
          <a:prstGeom prst="rect">
            <a:avLst/>
          </a:prstGeom>
          <a:noFill/>
        </p:spPr>
        <p:txBody>
          <a:bodyPr wrap="square" rtlCol="0">
            <a:spAutoFit/>
          </a:bodyPr>
          <a:lstStyle/>
          <a:p>
            <a:pPr rtl="0"/>
            <a:r>
              <a:rPr lang="en-US" sz="1050" b="0" i="0" u="none" strike="noStrike" kern="1200" baseline="0" dirty="0" smtClean="0">
                <a:solidFill>
                  <a:srgbClr val="39207C"/>
                </a:solidFill>
                <a:latin typeface="Open Sans" pitchFamily="34" charset="0"/>
                <a:ea typeface="Open Sans" pitchFamily="34" charset="0"/>
                <a:cs typeface="Open Sans" pitchFamily="34" charset="0"/>
              </a:rPr>
              <a:t>@</a:t>
            </a:r>
            <a:r>
              <a:rPr lang="en-US" sz="1050" b="0" i="0" u="none" strike="noStrike" kern="1200" baseline="0" dirty="0" err="1" smtClean="0">
                <a:solidFill>
                  <a:srgbClr val="39207C"/>
                </a:solidFill>
                <a:latin typeface="Open Sans" pitchFamily="34" charset="0"/>
                <a:ea typeface="Open Sans" pitchFamily="34" charset="0"/>
                <a:cs typeface="Open Sans" pitchFamily="34" charset="0"/>
              </a:rPr>
              <a:t>theOunce</a:t>
            </a:r>
            <a:endParaRPr lang="en-US" sz="1050" b="0" i="0" u="none" strike="noStrike" kern="1200" baseline="0" dirty="0" smtClean="0">
              <a:solidFill>
                <a:srgbClr val="39207C"/>
              </a:solidFill>
              <a:latin typeface="Open Sans" pitchFamily="34" charset="0"/>
              <a:ea typeface="Open Sans" pitchFamily="34" charset="0"/>
              <a:cs typeface="Open Sans" pitchFamily="34" charset="0"/>
            </a:endParaRPr>
          </a:p>
        </p:txBody>
      </p:sp>
      <p:sp>
        <p:nvSpPr>
          <p:cNvPr id="15" name="TextBox 14"/>
          <p:cNvSpPr txBox="1"/>
          <p:nvPr userDrawn="1"/>
        </p:nvSpPr>
        <p:spPr>
          <a:xfrm>
            <a:off x="1447800" y="3657600"/>
            <a:ext cx="1828800" cy="253916"/>
          </a:xfrm>
          <a:prstGeom prst="rect">
            <a:avLst/>
          </a:prstGeom>
          <a:noFill/>
        </p:spPr>
        <p:txBody>
          <a:bodyPr wrap="square" rtlCol="0">
            <a:spAutoFit/>
          </a:bodyPr>
          <a:lstStyle/>
          <a:p>
            <a:pPr rtl="0"/>
            <a:r>
              <a:rPr lang="en-US" sz="1050" b="0" i="0" u="none" strike="noStrike" kern="1200" baseline="0" dirty="0" smtClean="0">
                <a:solidFill>
                  <a:srgbClr val="39207C"/>
                </a:solidFill>
                <a:latin typeface="Open Sans" pitchFamily="34" charset="0"/>
                <a:ea typeface="Open Sans" pitchFamily="34" charset="0"/>
                <a:cs typeface="Open Sans" pitchFamily="34" charset="0"/>
              </a:rPr>
              <a:t>/</a:t>
            </a:r>
            <a:r>
              <a:rPr lang="en-US" sz="1050" b="0" i="0" u="none" strike="noStrike" kern="1200" baseline="0" dirty="0" err="1" smtClean="0">
                <a:solidFill>
                  <a:srgbClr val="39207C"/>
                </a:solidFill>
                <a:latin typeface="Open Sans" pitchFamily="34" charset="0"/>
                <a:ea typeface="Open Sans" pitchFamily="34" charset="0"/>
                <a:cs typeface="Open Sans" pitchFamily="34" charset="0"/>
              </a:rPr>
              <a:t>ounceofpreventionfund</a:t>
            </a:r>
            <a:endParaRPr lang="en-US" sz="1050" b="0" i="0" u="none" strike="noStrike" kern="1200" baseline="0" dirty="0" smtClean="0">
              <a:solidFill>
                <a:srgbClr val="39207C"/>
              </a:solidFill>
              <a:latin typeface="Open Sans" pitchFamily="34" charset="0"/>
              <a:ea typeface="Open Sans" pitchFamily="34" charset="0"/>
              <a:cs typeface="Open Sans" pitchFamily="34" charset="0"/>
            </a:endParaRPr>
          </a:p>
        </p:txBody>
      </p:sp>
      <p:sp>
        <p:nvSpPr>
          <p:cNvPr id="16" name="TextBox 15"/>
          <p:cNvSpPr txBox="1"/>
          <p:nvPr userDrawn="1"/>
        </p:nvSpPr>
        <p:spPr>
          <a:xfrm>
            <a:off x="1447800" y="3200400"/>
            <a:ext cx="1828800" cy="253916"/>
          </a:xfrm>
          <a:prstGeom prst="rect">
            <a:avLst/>
          </a:prstGeom>
          <a:noFill/>
        </p:spPr>
        <p:txBody>
          <a:bodyPr wrap="square" rtlCol="0">
            <a:spAutoFit/>
          </a:bodyPr>
          <a:lstStyle/>
          <a:p>
            <a:pPr rtl="0"/>
            <a:r>
              <a:rPr lang="en-US" sz="1050" b="0" i="0" u="none" strike="noStrike" kern="1200" baseline="0" dirty="0" smtClean="0">
                <a:solidFill>
                  <a:srgbClr val="39207C"/>
                </a:solidFill>
                <a:latin typeface="Open Sans" pitchFamily="34" charset="0"/>
                <a:ea typeface="Open Sans" pitchFamily="34" charset="0"/>
                <a:cs typeface="Open Sans" pitchFamily="34" charset="0"/>
              </a:rPr>
              <a:t>/</a:t>
            </a:r>
            <a:r>
              <a:rPr lang="en-US" sz="1050" b="0" i="0" u="none" strike="noStrike" kern="1200" baseline="0" dirty="0" err="1" smtClean="0">
                <a:solidFill>
                  <a:srgbClr val="39207C"/>
                </a:solidFill>
                <a:latin typeface="Open Sans" pitchFamily="34" charset="0"/>
                <a:ea typeface="Open Sans" pitchFamily="34" charset="0"/>
                <a:cs typeface="Open Sans" pitchFamily="34" charset="0"/>
              </a:rPr>
              <a:t>ounceofpreventionfund</a:t>
            </a:r>
            <a:endParaRPr lang="en-US" sz="1050" b="0" i="0" u="none" strike="noStrike" kern="1200" baseline="0" dirty="0" smtClean="0">
              <a:solidFill>
                <a:srgbClr val="39207C"/>
              </a:solidFill>
              <a:latin typeface="Open Sans" pitchFamily="34" charset="0"/>
              <a:ea typeface="Open Sans" pitchFamily="34" charset="0"/>
              <a:cs typeface="Open Sans" pitchFamily="34" charset="0"/>
            </a:endParaRPr>
          </a:p>
        </p:txBody>
      </p:sp>
      <p:sp>
        <p:nvSpPr>
          <p:cNvPr id="17" name="TextBox 16"/>
          <p:cNvSpPr txBox="1"/>
          <p:nvPr userDrawn="1"/>
        </p:nvSpPr>
        <p:spPr>
          <a:xfrm>
            <a:off x="1447800" y="4114800"/>
            <a:ext cx="1447800" cy="253916"/>
          </a:xfrm>
          <a:prstGeom prst="rect">
            <a:avLst/>
          </a:prstGeom>
          <a:noFill/>
        </p:spPr>
        <p:txBody>
          <a:bodyPr wrap="square" rtlCol="0">
            <a:spAutoFit/>
          </a:bodyPr>
          <a:lstStyle/>
          <a:p>
            <a:pPr rtl="0"/>
            <a:r>
              <a:rPr lang="en-US" sz="1050" b="0" i="0" u="none" strike="noStrike" kern="1200" baseline="0" dirty="0" smtClean="0">
                <a:solidFill>
                  <a:srgbClr val="39207C"/>
                </a:solidFill>
                <a:latin typeface="Open Sans" pitchFamily="34" charset="0"/>
                <a:ea typeface="Open Sans" pitchFamily="34" charset="0"/>
                <a:cs typeface="Open Sans" pitchFamily="34" charset="0"/>
              </a:rPr>
              <a:t>/</a:t>
            </a:r>
            <a:r>
              <a:rPr lang="en-US" sz="1050" b="0" i="0" u="none" strike="noStrike" kern="1200" baseline="0" dirty="0" err="1" smtClean="0">
                <a:solidFill>
                  <a:srgbClr val="39207C"/>
                </a:solidFill>
                <a:latin typeface="Open Sans" pitchFamily="34" charset="0"/>
                <a:ea typeface="Open Sans" pitchFamily="34" charset="0"/>
                <a:cs typeface="Open Sans" pitchFamily="34" charset="0"/>
              </a:rPr>
              <a:t>theOunce</a:t>
            </a:r>
            <a:endParaRPr lang="en-US" sz="1050" b="0" i="0" u="none" strike="noStrike" kern="1200" baseline="0" dirty="0" smtClean="0">
              <a:solidFill>
                <a:srgbClr val="39207C"/>
              </a:solidFill>
              <a:latin typeface="Open Sans" pitchFamily="34" charset="0"/>
              <a:ea typeface="Open Sans" pitchFamily="34" charset="0"/>
              <a:cs typeface="Open Sans" pitchFamily="34" charset="0"/>
            </a:endParaRPr>
          </a:p>
        </p:txBody>
      </p:sp>
      <p:sp>
        <p:nvSpPr>
          <p:cNvPr id="18" name="TextBox 17"/>
          <p:cNvSpPr txBox="1"/>
          <p:nvPr userDrawn="1"/>
        </p:nvSpPr>
        <p:spPr>
          <a:xfrm>
            <a:off x="1447800" y="4572000"/>
            <a:ext cx="1905000" cy="253916"/>
          </a:xfrm>
          <a:prstGeom prst="rect">
            <a:avLst/>
          </a:prstGeom>
          <a:noFill/>
        </p:spPr>
        <p:txBody>
          <a:bodyPr wrap="square" rtlCol="0">
            <a:spAutoFit/>
          </a:bodyPr>
          <a:lstStyle/>
          <a:p>
            <a:pPr rtl="0"/>
            <a:r>
              <a:rPr lang="en-US" sz="1050" b="0" i="0" u="none" strike="noStrike" kern="1200" baseline="0" dirty="0" smtClean="0">
                <a:solidFill>
                  <a:srgbClr val="39207C"/>
                </a:solidFill>
                <a:latin typeface="Open Sans" pitchFamily="34" charset="0"/>
                <a:ea typeface="Open Sans" pitchFamily="34" charset="0"/>
                <a:cs typeface="Open Sans" pitchFamily="34" charset="0"/>
              </a:rPr>
              <a:t>/116313958824666788622</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2050" name="Picture 2" descr="X:\Graphic Design and Templates\Logos\Ounce Logos\Round Purple Logo\OunceCircleLogo_PMS 2105 RGB-01.png"/>
          <p:cNvPicPr>
            <a:picLocks noChangeAspect="1" noChangeArrowheads="1"/>
          </p:cNvPicPr>
          <p:nvPr userDrawn="1"/>
        </p:nvPicPr>
        <p:blipFill>
          <a:blip r:embed="rId2" cstate="print"/>
          <a:srcRect/>
          <a:stretch>
            <a:fillRect/>
          </a:stretch>
        </p:blipFill>
        <p:spPr bwMode="auto">
          <a:xfrm>
            <a:off x="-304800" y="0"/>
            <a:ext cx="3505200" cy="3505200"/>
          </a:xfrm>
          <a:prstGeom prst="rect">
            <a:avLst/>
          </a:prstGeom>
          <a:noFill/>
        </p:spPr>
      </p:pic>
      <p:sp>
        <p:nvSpPr>
          <p:cNvPr id="2" name="Title 1"/>
          <p:cNvSpPr>
            <a:spLocks noGrp="1"/>
          </p:cNvSpPr>
          <p:nvPr>
            <p:ph type="ctrTitle" hasCustomPrompt="1"/>
          </p:nvPr>
        </p:nvSpPr>
        <p:spPr>
          <a:xfrm>
            <a:off x="2819400" y="1143000"/>
            <a:ext cx="5867400" cy="917575"/>
          </a:xfrm>
        </p:spPr>
        <p:txBody>
          <a:bodyPr>
            <a:normAutofit/>
          </a:bodyPr>
          <a:lstStyle>
            <a:lvl1pPr algn="l">
              <a:defRPr sz="2600">
                <a:solidFill>
                  <a:schemeClr val="accent1"/>
                </a:solidFill>
              </a:defRPr>
            </a:lvl1pPr>
          </a:lstStyle>
          <a:p>
            <a:r>
              <a:rPr lang="en-US" dirty="0" smtClean="0"/>
              <a:t>Click to edit Title</a:t>
            </a:r>
            <a:endParaRPr lang="en-US" dirty="0"/>
          </a:p>
        </p:txBody>
      </p:sp>
      <p:sp>
        <p:nvSpPr>
          <p:cNvPr id="3" name="Subtitle 2"/>
          <p:cNvSpPr>
            <a:spLocks noGrp="1"/>
          </p:cNvSpPr>
          <p:nvPr>
            <p:ph type="subTitle" idx="1" hasCustomPrompt="1"/>
          </p:nvPr>
        </p:nvSpPr>
        <p:spPr>
          <a:xfrm>
            <a:off x="2819400" y="2133600"/>
            <a:ext cx="5867400" cy="381000"/>
          </a:xfrm>
        </p:spPr>
        <p:txBody>
          <a:bodyPr>
            <a:normAutofit/>
          </a:bodyPr>
          <a:lstStyle>
            <a:lvl1pPr marL="0" indent="0" algn="l">
              <a:buNone/>
              <a:defRPr sz="1600" b="1">
                <a:solidFill>
                  <a:schemeClr val="accent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Subtitle</a:t>
            </a:r>
            <a:endParaRPr lang="en-US" dirty="0"/>
          </a:p>
        </p:txBody>
      </p:sp>
      <p:sp>
        <p:nvSpPr>
          <p:cNvPr id="14" name="Text Placeholder 13"/>
          <p:cNvSpPr>
            <a:spLocks noGrp="1"/>
          </p:cNvSpPr>
          <p:nvPr>
            <p:ph type="body" sz="quarter" idx="10" hasCustomPrompt="1"/>
          </p:nvPr>
        </p:nvSpPr>
        <p:spPr>
          <a:xfrm>
            <a:off x="2819400" y="838200"/>
            <a:ext cx="5867400" cy="228600"/>
          </a:xfrm>
        </p:spPr>
        <p:txBody>
          <a:bodyPr>
            <a:normAutofit/>
          </a:bodyPr>
          <a:lstStyle>
            <a:lvl1pPr>
              <a:buFontTx/>
              <a:buNone/>
              <a:defRPr sz="900" b="1" cap="all" baseline="0">
                <a:solidFill>
                  <a:schemeClr val="accent3"/>
                </a:solidFill>
                <a:latin typeface="+mn-lt"/>
                <a:ea typeface="Open Sans Extrabold" pitchFamily="34" charset="0"/>
                <a:cs typeface="Open Sans Extrabold" pitchFamily="34" charset="0"/>
              </a:defRPr>
            </a:lvl1pPr>
            <a:lvl2pPr>
              <a:buFontTx/>
              <a:buNone/>
              <a:defRPr/>
            </a:lvl2pPr>
            <a:lvl3pPr>
              <a:buFontTx/>
              <a:buNone/>
              <a:defRPr/>
            </a:lvl3pPr>
            <a:lvl4pPr>
              <a:buFontTx/>
              <a:buNone/>
              <a:defRPr/>
            </a:lvl4pPr>
            <a:lvl5pPr>
              <a:buFontTx/>
              <a:buNone/>
              <a:defRPr/>
            </a:lvl5pPr>
          </a:lstStyle>
          <a:p>
            <a:pPr lvl="0"/>
            <a:r>
              <a:rPr lang="en-US" dirty="0" smtClean="0"/>
              <a:t>Click to edit date</a:t>
            </a:r>
          </a:p>
        </p:txBody>
      </p:sp>
      <p:sp>
        <p:nvSpPr>
          <p:cNvPr id="15" name="Rectangle 14"/>
          <p:cNvSpPr/>
          <p:nvPr userDrawn="1"/>
        </p:nvSpPr>
        <p:spPr>
          <a:xfrm>
            <a:off x="0" y="230127"/>
            <a:ext cx="9143999" cy="7467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27" name="Picture 3" descr="X:\photos\split screens\sparklerbabyforpptgray.png"/>
          <p:cNvPicPr>
            <a:picLocks noChangeAspect="1" noChangeArrowheads="1"/>
          </p:cNvPicPr>
          <p:nvPr userDrawn="1"/>
        </p:nvPicPr>
        <p:blipFill>
          <a:blip r:embed="rId3" cstate="print"/>
          <a:srcRect l="8183" r="9979"/>
          <a:stretch>
            <a:fillRect/>
          </a:stretch>
        </p:blipFill>
        <p:spPr bwMode="auto">
          <a:xfrm>
            <a:off x="0" y="3276601"/>
            <a:ext cx="9144000" cy="3581400"/>
          </a:xfrm>
          <a:prstGeom prst="rect">
            <a:avLst/>
          </a:prstGeom>
          <a:noFill/>
        </p:spPr>
      </p:pic>
      <p:sp>
        <p:nvSpPr>
          <p:cNvPr id="8" name="TextBox 7"/>
          <p:cNvSpPr txBox="1"/>
          <p:nvPr userDrawn="1"/>
        </p:nvSpPr>
        <p:spPr>
          <a:xfrm>
            <a:off x="0" y="4828401"/>
            <a:ext cx="9144000" cy="276999"/>
          </a:xfrm>
          <a:prstGeom prst="rect">
            <a:avLst/>
          </a:prstGeom>
          <a:solidFill>
            <a:schemeClr val="bg2"/>
          </a:solidFill>
        </p:spPr>
        <p:txBody>
          <a:bodyPr wrap="square" rtlCol="0">
            <a:spAutoFit/>
          </a:bodyPr>
          <a:lstStyle/>
          <a:p>
            <a:pPr algn="ctr"/>
            <a:r>
              <a:rPr lang="en-US" sz="1200" dirty="0" smtClean="0">
                <a:solidFill>
                  <a:srgbClr val="666666"/>
                </a:solidFill>
                <a:latin typeface="Open Sans" pitchFamily="34" charset="0"/>
                <a:ea typeface="Open Sans" pitchFamily="34" charset="0"/>
                <a:cs typeface="Open Sans" pitchFamily="34" charset="0"/>
              </a:rPr>
              <a:t>Strong families help spark the fire within every child.</a:t>
            </a:r>
            <a:endParaRPr lang="en-US" sz="1200" dirty="0">
              <a:solidFill>
                <a:srgbClr val="666666"/>
              </a:solidFill>
              <a:latin typeface="Open Sans" pitchFamily="34" charset="0"/>
              <a:ea typeface="Open Sans" pitchFamily="34" charset="0"/>
              <a:cs typeface="Open Sans"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2050" name="Picture 2" descr="X:\Graphic Design and Templates\Logos\Ounce Logos\Round Purple Logo\OunceCircleLogo_PMS 2105 RGB-01.png"/>
          <p:cNvPicPr>
            <a:picLocks noChangeAspect="1" noChangeArrowheads="1"/>
          </p:cNvPicPr>
          <p:nvPr userDrawn="1"/>
        </p:nvPicPr>
        <p:blipFill>
          <a:blip r:embed="rId2" cstate="print"/>
          <a:srcRect/>
          <a:stretch>
            <a:fillRect/>
          </a:stretch>
        </p:blipFill>
        <p:spPr bwMode="auto">
          <a:xfrm>
            <a:off x="-304800" y="0"/>
            <a:ext cx="3505200" cy="3505200"/>
          </a:xfrm>
          <a:prstGeom prst="rect">
            <a:avLst/>
          </a:prstGeom>
          <a:noFill/>
        </p:spPr>
      </p:pic>
      <p:sp>
        <p:nvSpPr>
          <p:cNvPr id="2" name="Title 1"/>
          <p:cNvSpPr>
            <a:spLocks noGrp="1"/>
          </p:cNvSpPr>
          <p:nvPr>
            <p:ph type="ctrTitle" hasCustomPrompt="1"/>
          </p:nvPr>
        </p:nvSpPr>
        <p:spPr>
          <a:xfrm>
            <a:off x="2819400" y="1143000"/>
            <a:ext cx="5867400" cy="917575"/>
          </a:xfrm>
        </p:spPr>
        <p:txBody>
          <a:bodyPr>
            <a:normAutofit/>
          </a:bodyPr>
          <a:lstStyle>
            <a:lvl1pPr algn="l">
              <a:defRPr sz="2600">
                <a:solidFill>
                  <a:schemeClr val="accent1"/>
                </a:solidFill>
              </a:defRPr>
            </a:lvl1pPr>
          </a:lstStyle>
          <a:p>
            <a:r>
              <a:rPr lang="en-US" dirty="0" smtClean="0"/>
              <a:t>Click to edit Title</a:t>
            </a:r>
            <a:endParaRPr lang="en-US" dirty="0"/>
          </a:p>
        </p:txBody>
      </p:sp>
      <p:sp>
        <p:nvSpPr>
          <p:cNvPr id="3" name="Subtitle 2"/>
          <p:cNvSpPr>
            <a:spLocks noGrp="1"/>
          </p:cNvSpPr>
          <p:nvPr>
            <p:ph type="subTitle" idx="1" hasCustomPrompt="1"/>
          </p:nvPr>
        </p:nvSpPr>
        <p:spPr>
          <a:xfrm>
            <a:off x="2819400" y="2133600"/>
            <a:ext cx="5867400" cy="381000"/>
          </a:xfrm>
        </p:spPr>
        <p:txBody>
          <a:bodyPr>
            <a:normAutofit/>
          </a:bodyPr>
          <a:lstStyle>
            <a:lvl1pPr marL="0" indent="0" algn="l">
              <a:buNone/>
              <a:defRPr sz="1600" b="1">
                <a:solidFill>
                  <a:schemeClr val="accent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Subtitle</a:t>
            </a:r>
            <a:endParaRPr lang="en-US" dirty="0"/>
          </a:p>
        </p:txBody>
      </p:sp>
      <p:sp>
        <p:nvSpPr>
          <p:cNvPr id="14" name="Text Placeholder 13"/>
          <p:cNvSpPr>
            <a:spLocks noGrp="1"/>
          </p:cNvSpPr>
          <p:nvPr>
            <p:ph type="body" sz="quarter" idx="10" hasCustomPrompt="1"/>
          </p:nvPr>
        </p:nvSpPr>
        <p:spPr>
          <a:xfrm>
            <a:off x="2819400" y="838200"/>
            <a:ext cx="5867400" cy="228600"/>
          </a:xfrm>
        </p:spPr>
        <p:txBody>
          <a:bodyPr>
            <a:normAutofit/>
          </a:bodyPr>
          <a:lstStyle>
            <a:lvl1pPr>
              <a:buFontTx/>
              <a:buNone/>
              <a:defRPr sz="900" b="1" cap="all" baseline="0">
                <a:solidFill>
                  <a:schemeClr val="accent3"/>
                </a:solidFill>
                <a:latin typeface="+mn-lt"/>
                <a:ea typeface="Open Sans Extrabold" pitchFamily="34" charset="0"/>
                <a:cs typeface="Open Sans Extrabold" pitchFamily="34" charset="0"/>
              </a:defRPr>
            </a:lvl1pPr>
            <a:lvl2pPr>
              <a:buFontTx/>
              <a:buNone/>
              <a:defRPr/>
            </a:lvl2pPr>
            <a:lvl3pPr>
              <a:buFontTx/>
              <a:buNone/>
              <a:defRPr/>
            </a:lvl3pPr>
            <a:lvl4pPr>
              <a:buFontTx/>
              <a:buNone/>
              <a:defRPr/>
            </a:lvl4pPr>
            <a:lvl5pPr>
              <a:buFontTx/>
              <a:buNone/>
              <a:defRPr/>
            </a:lvl5pPr>
          </a:lstStyle>
          <a:p>
            <a:pPr lvl="0"/>
            <a:r>
              <a:rPr lang="en-US" dirty="0" smtClean="0"/>
              <a:t>Click to edit date</a:t>
            </a:r>
          </a:p>
        </p:txBody>
      </p:sp>
      <p:sp>
        <p:nvSpPr>
          <p:cNvPr id="15" name="Rectangle 14"/>
          <p:cNvSpPr/>
          <p:nvPr userDrawn="1"/>
        </p:nvSpPr>
        <p:spPr>
          <a:xfrm>
            <a:off x="0" y="230127"/>
            <a:ext cx="9143999" cy="7467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3" descr="C:\Users\mmeyer\Dropbox (Ounce)\Desktop\lifesaverbabyforppt.png"/>
          <p:cNvPicPr>
            <a:picLocks noChangeAspect="1" noChangeArrowheads="1"/>
          </p:cNvPicPr>
          <p:nvPr userDrawn="1"/>
        </p:nvPicPr>
        <p:blipFill>
          <a:blip r:embed="rId3" cstate="print"/>
          <a:srcRect l="7123" r="11040"/>
          <a:stretch>
            <a:fillRect/>
          </a:stretch>
        </p:blipFill>
        <p:spPr bwMode="auto">
          <a:xfrm>
            <a:off x="0" y="3276600"/>
            <a:ext cx="9144000" cy="3581401"/>
          </a:xfrm>
          <a:prstGeom prst="rect">
            <a:avLst/>
          </a:prstGeom>
          <a:noFill/>
        </p:spPr>
      </p:pic>
      <p:sp>
        <p:nvSpPr>
          <p:cNvPr id="9" name="TextBox 8"/>
          <p:cNvSpPr txBox="1"/>
          <p:nvPr userDrawn="1"/>
        </p:nvSpPr>
        <p:spPr>
          <a:xfrm>
            <a:off x="0" y="4800600"/>
            <a:ext cx="9144000" cy="276999"/>
          </a:xfrm>
          <a:prstGeom prst="rect">
            <a:avLst/>
          </a:prstGeom>
          <a:solidFill>
            <a:schemeClr val="bg2"/>
          </a:solidFill>
        </p:spPr>
        <p:txBody>
          <a:bodyPr wrap="square" rtlCol="0">
            <a:spAutoFit/>
          </a:bodyPr>
          <a:lstStyle/>
          <a:p>
            <a:pPr algn="ctr"/>
            <a:r>
              <a:rPr lang="en-US" sz="1200" dirty="0" smtClean="0">
                <a:solidFill>
                  <a:srgbClr val="666666"/>
                </a:solidFill>
                <a:latin typeface="Open Sans" pitchFamily="34" charset="0"/>
                <a:ea typeface="Open Sans" pitchFamily="34" charset="0"/>
                <a:cs typeface="Open Sans" pitchFamily="34" charset="0"/>
              </a:rPr>
              <a:t>Want to protect our future?</a:t>
            </a:r>
            <a:r>
              <a:rPr lang="en-US" sz="1200" baseline="0" dirty="0" smtClean="0">
                <a:solidFill>
                  <a:srgbClr val="666666"/>
                </a:solidFill>
                <a:latin typeface="Open Sans" pitchFamily="34" charset="0"/>
                <a:ea typeface="Open Sans" pitchFamily="34" charset="0"/>
                <a:cs typeface="Open Sans" pitchFamily="34" charset="0"/>
              </a:rPr>
              <a:t> Invest in early education.</a:t>
            </a:r>
            <a:endParaRPr lang="en-US" sz="1200" dirty="0">
              <a:solidFill>
                <a:srgbClr val="666666"/>
              </a:solidFill>
              <a:latin typeface="Open Sans" pitchFamily="34" charset="0"/>
              <a:ea typeface="Open Sans" pitchFamily="34" charset="0"/>
              <a:cs typeface="Open Sans"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1028" name="Picture 4" descr="C:\Users\mmeyer\Dropbox (Ounce)\My Documents\Teacher---Ripple.png"/>
          <p:cNvPicPr>
            <a:picLocks noChangeAspect="1" noChangeArrowheads="1"/>
          </p:cNvPicPr>
          <p:nvPr userDrawn="1"/>
        </p:nvPicPr>
        <p:blipFill>
          <a:blip r:embed="rId2" cstate="print"/>
          <a:srcRect/>
          <a:stretch>
            <a:fillRect/>
          </a:stretch>
        </p:blipFill>
        <p:spPr bwMode="auto">
          <a:xfrm>
            <a:off x="0" y="1874520"/>
            <a:ext cx="3679469" cy="4983480"/>
          </a:xfrm>
          <a:prstGeom prst="rect">
            <a:avLst/>
          </a:prstGeom>
          <a:noFill/>
        </p:spPr>
      </p:pic>
      <p:pic>
        <p:nvPicPr>
          <p:cNvPr id="3074" name="Picture 2" descr="X:\Graphic Design and Templates\Logos\Ounce Logos\Round Purple Logo\OunceCircleLogo_PMS 2105 RGB-01.png"/>
          <p:cNvPicPr>
            <a:picLocks noChangeAspect="1" noChangeArrowheads="1"/>
          </p:cNvPicPr>
          <p:nvPr userDrawn="1"/>
        </p:nvPicPr>
        <p:blipFill>
          <a:blip r:embed="rId3" cstate="print"/>
          <a:srcRect/>
          <a:stretch>
            <a:fillRect/>
          </a:stretch>
        </p:blipFill>
        <p:spPr bwMode="auto">
          <a:xfrm>
            <a:off x="6781801" y="4648201"/>
            <a:ext cx="2331725" cy="2331725"/>
          </a:xfrm>
          <a:prstGeom prst="rect">
            <a:avLst/>
          </a:prstGeom>
          <a:noFill/>
        </p:spPr>
      </p:pic>
      <p:pic>
        <p:nvPicPr>
          <p:cNvPr id="4" name="Picture 3" descr="Ounce_BubbleBanner_100-100-0-3.psd"/>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a:xfrm>
            <a:off x="-1" y="0"/>
            <a:ext cx="9144001" cy="1611086"/>
          </a:xfrm>
          <a:prstGeom prst="rect">
            <a:avLst/>
          </a:prstGeom>
        </p:spPr>
      </p:pic>
      <p:sp>
        <p:nvSpPr>
          <p:cNvPr id="5" name="Rectangle 4"/>
          <p:cNvSpPr/>
          <p:nvPr userDrawn="1"/>
        </p:nvSpPr>
        <p:spPr>
          <a:xfrm>
            <a:off x="352" y="1613780"/>
            <a:ext cx="9143647" cy="273077"/>
          </a:xfrm>
          <a:prstGeom prst="rect">
            <a:avLst/>
          </a:prstGeom>
          <a:solidFill>
            <a:srgbClr val="D2263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D22630"/>
              </a:solidFill>
            </a:endParaRPr>
          </a:p>
        </p:txBody>
      </p:sp>
      <p:sp>
        <p:nvSpPr>
          <p:cNvPr id="9" name="Subtitle 2"/>
          <p:cNvSpPr>
            <a:spLocks noGrp="1"/>
          </p:cNvSpPr>
          <p:nvPr>
            <p:ph type="subTitle" idx="1" hasCustomPrompt="1"/>
          </p:nvPr>
        </p:nvSpPr>
        <p:spPr>
          <a:xfrm>
            <a:off x="3962400" y="4038600"/>
            <a:ext cx="4800600" cy="381000"/>
          </a:xfrm>
        </p:spPr>
        <p:txBody>
          <a:bodyPr>
            <a:normAutofit/>
          </a:bodyPr>
          <a:lstStyle>
            <a:lvl1pPr marL="0" indent="0" algn="l">
              <a:buNone/>
              <a:defRPr sz="1600" b="1">
                <a:solidFill>
                  <a:schemeClr val="accent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Subtitle</a:t>
            </a:r>
            <a:endParaRPr lang="en-US" dirty="0"/>
          </a:p>
        </p:txBody>
      </p:sp>
      <p:sp>
        <p:nvSpPr>
          <p:cNvPr id="10" name="Text Placeholder 13"/>
          <p:cNvSpPr>
            <a:spLocks noGrp="1"/>
          </p:cNvSpPr>
          <p:nvPr>
            <p:ph type="body" sz="quarter" idx="10" hasCustomPrompt="1"/>
          </p:nvPr>
        </p:nvSpPr>
        <p:spPr>
          <a:xfrm>
            <a:off x="3962400" y="2743200"/>
            <a:ext cx="4800600" cy="228600"/>
          </a:xfrm>
        </p:spPr>
        <p:txBody>
          <a:bodyPr>
            <a:normAutofit/>
          </a:bodyPr>
          <a:lstStyle>
            <a:lvl1pPr>
              <a:buFontTx/>
              <a:buNone/>
              <a:defRPr sz="900" b="1" cap="all" baseline="0">
                <a:solidFill>
                  <a:schemeClr val="accent3"/>
                </a:solidFill>
                <a:latin typeface="+mn-lt"/>
                <a:ea typeface="Open Sans Extrabold" pitchFamily="34" charset="0"/>
                <a:cs typeface="Open Sans Extrabold" pitchFamily="34" charset="0"/>
              </a:defRPr>
            </a:lvl1pPr>
            <a:lvl2pPr>
              <a:buFontTx/>
              <a:buNone/>
              <a:defRPr/>
            </a:lvl2pPr>
            <a:lvl3pPr>
              <a:buFontTx/>
              <a:buNone/>
              <a:defRPr/>
            </a:lvl3pPr>
            <a:lvl4pPr>
              <a:buFontTx/>
              <a:buNone/>
              <a:defRPr/>
            </a:lvl4pPr>
            <a:lvl5pPr>
              <a:buFontTx/>
              <a:buNone/>
              <a:defRPr/>
            </a:lvl5pPr>
          </a:lstStyle>
          <a:p>
            <a:pPr lvl="0"/>
            <a:r>
              <a:rPr lang="en-US" dirty="0" smtClean="0"/>
              <a:t>Click to edit date</a:t>
            </a:r>
          </a:p>
        </p:txBody>
      </p:sp>
      <p:sp>
        <p:nvSpPr>
          <p:cNvPr id="12" name="Title 11"/>
          <p:cNvSpPr>
            <a:spLocks noGrp="1"/>
          </p:cNvSpPr>
          <p:nvPr>
            <p:ph type="title" hasCustomPrompt="1"/>
          </p:nvPr>
        </p:nvSpPr>
        <p:spPr>
          <a:xfrm>
            <a:off x="3962400" y="3124200"/>
            <a:ext cx="4800600" cy="762000"/>
          </a:xfrm>
        </p:spPr>
        <p:txBody>
          <a:bodyPr>
            <a:normAutofit/>
          </a:bodyPr>
          <a:lstStyle>
            <a:lvl1pPr algn="l">
              <a:defRPr sz="2600">
                <a:solidFill>
                  <a:schemeClr val="accent1"/>
                </a:solidFill>
              </a:defRPr>
            </a:lvl1pPr>
          </a:lstStyle>
          <a:p>
            <a:r>
              <a:rPr lang="en-US" dirty="0" smtClean="0"/>
              <a:t>Click to edit Title</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1028" name="Picture 4" descr="C:\Users\mmeyer\Dropbox (Ounce)\My Documents\Teacher---Ripple.png"/>
          <p:cNvPicPr>
            <a:picLocks noChangeAspect="1" noChangeArrowheads="1"/>
          </p:cNvPicPr>
          <p:nvPr userDrawn="1"/>
        </p:nvPicPr>
        <p:blipFill>
          <a:blip r:embed="rId2" cstate="print"/>
          <a:srcRect/>
          <a:stretch>
            <a:fillRect/>
          </a:stretch>
        </p:blipFill>
        <p:spPr bwMode="auto">
          <a:xfrm>
            <a:off x="0" y="1874520"/>
            <a:ext cx="3679469" cy="4983480"/>
          </a:xfrm>
          <a:prstGeom prst="rect">
            <a:avLst/>
          </a:prstGeom>
          <a:noFill/>
        </p:spPr>
      </p:pic>
      <p:pic>
        <p:nvPicPr>
          <p:cNvPr id="3074" name="Picture 2" descr="X:\Graphic Design and Templates\Logos\Ounce Logos\Round Purple Logo\OunceCircleLogo_PMS 2105 RGB-01.png"/>
          <p:cNvPicPr>
            <a:picLocks noChangeAspect="1" noChangeArrowheads="1"/>
          </p:cNvPicPr>
          <p:nvPr userDrawn="1"/>
        </p:nvPicPr>
        <p:blipFill>
          <a:blip r:embed="rId3" cstate="print"/>
          <a:srcRect/>
          <a:stretch>
            <a:fillRect/>
          </a:stretch>
        </p:blipFill>
        <p:spPr bwMode="auto">
          <a:xfrm>
            <a:off x="6781801" y="4648201"/>
            <a:ext cx="2331725" cy="2331725"/>
          </a:xfrm>
          <a:prstGeom prst="rect">
            <a:avLst/>
          </a:prstGeom>
          <a:noFill/>
        </p:spPr>
      </p:pic>
      <p:pic>
        <p:nvPicPr>
          <p:cNvPr id="4" name="Picture 3" descr="Ounce_BubbleBanner_100-100-0-3.psd"/>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a:xfrm>
            <a:off x="-1" y="0"/>
            <a:ext cx="9144001" cy="1611086"/>
          </a:xfrm>
          <a:prstGeom prst="rect">
            <a:avLst/>
          </a:prstGeom>
        </p:spPr>
      </p:pic>
      <p:sp>
        <p:nvSpPr>
          <p:cNvPr id="5" name="Rectangle 4"/>
          <p:cNvSpPr/>
          <p:nvPr userDrawn="1"/>
        </p:nvSpPr>
        <p:spPr>
          <a:xfrm>
            <a:off x="352" y="1613780"/>
            <a:ext cx="9143647" cy="273077"/>
          </a:xfrm>
          <a:prstGeom prst="rect">
            <a:avLst/>
          </a:prstGeom>
          <a:solidFill>
            <a:srgbClr val="D2263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D22630"/>
              </a:solidFill>
            </a:endParaRPr>
          </a:p>
        </p:txBody>
      </p:sp>
      <p:sp>
        <p:nvSpPr>
          <p:cNvPr id="9" name="Subtitle 2"/>
          <p:cNvSpPr>
            <a:spLocks noGrp="1"/>
          </p:cNvSpPr>
          <p:nvPr>
            <p:ph type="subTitle" idx="1" hasCustomPrompt="1"/>
          </p:nvPr>
        </p:nvSpPr>
        <p:spPr>
          <a:xfrm>
            <a:off x="3962400" y="4038600"/>
            <a:ext cx="4800600" cy="381000"/>
          </a:xfrm>
        </p:spPr>
        <p:txBody>
          <a:bodyPr>
            <a:normAutofit/>
          </a:bodyPr>
          <a:lstStyle>
            <a:lvl1pPr marL="0" indent="0" algn="l">
              <a:buNone/>
              <a:defRPr sz="1600" b="1">
                <a:solidFill>
                  <a:schemeClr val="accent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Subtitle</a:t>
            </a:r>
            <a:endParaRPr lang="en-US" dirty="0"/>
          </a:p>
        </p:txBody>
      </p:sp>
      <p:sp>
        <p:nvSpPr>
          <p:cNvPr id="10" name="Text Placeholder 13"/>
          <p:cNvSpPr>
            <a:spLocks noGrp="1"/>
          </p:cNvSpPr>
          <p:nvPr>
            <p:ph type="body" sz="quarter" idx="10" hasCustomPrompt="1"/>
          </p:nvPr>
        </p:nvSpPr>
        <p:spPr>
          <a:xfrm>
            <a:off x="3962400" y="2743200"/>
            <a:ext cx="4800600" cy="228600"/>
          </a:xfrm>
        </p:spPr>
        <p:txBody>
          <a:bodyPr>
            <a:normAutofit/>
          </a:bodyPr>
          <a:lstStyle>
            <a:lvl1pPr>
              <a:buFontTx/>
              <a:buNone/>
              <a:defRPr sz="900" b="1" cap="all" baseline="0">
                <a:solidFill>
                  <a:schemeClr val="accent3"/>
                </a:solidFill>
                <a:latin typeface="+mn-lt"/>
                <a:ea typeface="Open Sans Extrabold" pitchFamily="34" charset="0"/>
                <a:cs typeface="Open Sans Extrabold" pitchFamily="34" charset="0"/>
              </a:defRPr>
            </a:lvl1pPr>
            <a:lvl2pPr>
              <a:buFontTx/>
              <a:buNone/>
              <a:defRPr/>
            </a:lvl2pPr>
            <a:lvl3pPr>
              <a:buFontTx/>
              <a:buNone/>
              <a:defRPr/>
            </a:lvl3pPr>
            <a:lvl4pPr>
              <a:buFontTx/>
              <a:buNone/>
              <a:defRPr/>
            </a:lvl4pPr>
            <a:lvl5pPr>
              <a:buFontTx/>
              <a:buNone/>
              <a:defRPr/>
            </a:lvl5pPr>
          </a:lstStyle>
          <a:p>
            <a:pPr lvl="0"/>
            <a:r>
              <a:rPr lang="en-US" dirty="0" smtClean="0"/>
              <a:t>Click to edit date</a:t>
            </a:r>
          </a:p>
        </p:txBody>
      </p:sp>
      <p:sp>
        <p:nvSpPr>
          <p:cNvPr id="12" name="Title 11"/>
          <p:cNvSpPr>
            <a:spLocks noGrp="1"/>
          </p:cNvSpPr>
          <p:nvPr>
            <p:ph type="title" hasCustomPrompt="1"/>
          </p:nvPr>
        </p:nvSpPr>
        <p:spPr>
          <a:xfrm>
            <a:off x="3962400" y="3124200"/>
            <a:ext cx="4800600" cy="762000"/>
          </a:xfrm>
        </p:spPr>
        <p:txBody>
          <a:bodyPr>
            <a:normAutofit/>
          </a:bodyPr>
          <a:lstStyle>
            <a:lvl1pPr algn="l">
              <a:defRPr sz="2600">
                <a:solidFill>
                  <a:schemeClr val="accent1"/>
                </a:solidFill>
              </a:defRPr>
            </a:lvl1pPr>
          </a:lstStyle>
          <a:p>
            <a:r>
              <a:rPr lang="en-US" dirty="0" smtClean="0"/>
              <a:t>Click to edit Title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026" name="Picture 2" descr="X:\Graphic Design and Templates\Logos\Ounce Logos\Round Purple Logo\OunceCircleLogo_PMS 2105 RGB-01.png"/>
          <p:cNvPicPr>
            <a:picLocks noChangeAspect="1" noChangeArrowheads="1"/>
          </p:cNvPicPr>
          <p:nvPr userDrawn="1"/>
        </p:nvPicPr>
        <p:blipFill>
          <a:blip r:embed="rId2" cstate="print"/>
          <a:srcRect/>
          <a:stretch>
            <a:fillRect/>
          </a:stretch>
        </p:blipFill>
        <p:spPr bwMode="auto">
          <a:xfrm>
            <a:off x="0" y="0"/>
            <a:ext cx="1447800" cy="1371600"/>
          </a:xfrm>
          <a:prstGeom prst="rect">
            <a:avLst/>
          </a:prstGeom>
          <a:noFill/>
        </p:spPr>
      </p:pic>
      <p:sp>
        <p:nvSpPr>
          <p:cNvPr id="3" name="Content Placeholder 2"/>
          <p:cNvSpPr>
            <a:spLocks noGrp="1"/>
          </p:cNvSpPr>
          <p:nvPr>
            <p:ph idx="1"/>
          </p:nvPr>
        </p:nvSpPr>
        <p:spPr>
          <a:xfrm>
            <a:off x="1447800" y="1600200"/>
            <a:ext cx="7391400" cy="4525963"/>
          </a:xfrm>
        </p:spPr>
        <p:txBody>
          <a:bodyPr>
            <a:normAutofit/>
          </a:bodyPr>
          <a:lstStyle>
            <a:lvl1pPr>
              <a:lnSpc>
                <a:spcPct val="100000"/>
              </a:lnSpc>
              <a:spcBef>
                <a:spcPts val="0"/>
              </a:spcBef>
              <a:spcAft>
                <a:spcPts val="1800"/>
              </a:spcAft>
              <a:buClr>
                <a:schemeClr val="tx1"/>
              </a:buClr>
              <a:defRPr sz="1800"/>
            </a:lvl1pPr>
            <a:lvl2pPr>
              <a:lnSpc>
                <a:spcPct val="100000"/>
              </a:lnSpc>
              <a:spcBef>
                <a:spcPts val="0"/>
              </a:spcBef>
              <a:spcAft>
                <a:spcPts val="1800"/>
              </a:spcAft>
              <a:buClr>
                <a:schemeClr val="tx1"/>
              </a:buClr>
              <a:defRPr sz="1800"/>
            </a:lvl2pPr>
            <a:lvl3pPr>
              <a:lnSpc>
                <a:spcPct val="100000"/>
              </a:lnSpc>
              <a:spcBef>
                <a:spcPts val="0"/>
              </a:spcBef>
              <a:spcAft>
                <a:spcPts val="1800"/>
              </a:spcAft>
              <a:buClr>
                <a:schemeClr val="tx1"/>
              </a:buClr>
              <a:defRPr sz="1800"/>
            </a:lvl3pPr>
            <a:lvl4pPr>
              <a:lnSpc>
                <a:spcPct val="100000"/>
              </a:lnSpc>
              <a:spcBef>
                <a:spcPts val="0"/>
              </a:spcBef>
              <a:spcAft>
                <a:spcPts val="1800"/>
              </a:spcAft>
              <a:buClr>
                <a:schemeClr val="tx1"/>
              </a:buClr>
              <a:defRPr sz="1800"/>
            </a:lvl4pPr>
            <a:lvl5pPr>
              <a:lnSpc>
                <a:spcPct val="100000"/>
              </a:lnSpc>
              <a:spcBef>
                <a:spcPts val="0"/>
              </a:spcBef>
              <a:spcAft>
                <a:spcPts val="1800"/>
              </a:spcAft>
              <a:buClr>
                <a:schemeClr val="tx1"/>
              </a:buCl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Oval 6"/>
          <p:cNvSpPr/>
          <p:nvPr userDrawn="1"/>
        </p:nvSpPr>
        <p:spPr>
          <a:xfrm>
            <a:off x="8448691" y="6370690"/>
            <a:ext cx="217337" cy="217337"/>
          </a:xfrm>
          <a:prstGeom prst="ellipse">
            <a:avLst/>
          </a:prstGeom>
          <a:noFill/>
          <a:ln>
            <a:solidFill>
              <a:srgbClr val="39207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userDrawn="1"/>
        </p:nvSpPr>
        <p:spPr>
          <a:xfrm>
            <a:off x="8156653" y="6370690"/>
            <a:ext cx="217337" cy="217337"/>
          </a:xfrm>
          <a:prstGeom prst="ellipse">
            <a:avLst/>
          </a:prstGeom>
          <a:solidFill>
            <a:srgbClr val="39207C"/>
          </a:solidFill>
          <a:ln>
            <a:solidFill>
              <a:srgbClr val="39207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userDrawn="1"/>
        </p:nvSpPr>
        <p:spPr>
          <a:xfrm>
            <a:off x="7857824" y="6370690"/>
            <a:ext cx="217337" cy="217337"/>
          </a:xfrm>
          <a:prstGeom prst="ellipse">
            <a:avLst/>
          </a:prstGeom>
          <a:solidFill>
            <a:srgbClr val="39207C"/>
          </a:solidFill>
          <a:ln>
            <a:solidFill>
              <a:srgbClr val="39207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userDrawn="1"/>
        </p:nvSpPr>
        <p:spPr>
          <a:xfrm>
            <a:off x="8276492" y="6346091"/>
            <a:ext cx="550984" cy="246221"/>
          </a:xfrm>
          <a:prstGeom prst="rect">
            <a:avLst/>
          </a:prstGeom>
          <a:noFill/>
        </p:spPr>
        <p:txBody>
          <a:bodyPr wrap="square" rtlCol="0">
            <a:spAutoFit/>
          </a:bodyPr>
          <a:lstStyle/>
          <a:p>
            <a:pPr algn="ctr"/>
            <a:fld id="{D0B8AA15-42ED-DB49-A591-C6804EC94C0B}" type="slidenum">
              <a:rPr lang="en-US" sz="1000" b="0" smtClean="0">
                <a:latin typeface="DIN-Regular"/>
                <a:cs typeface="DIN-Regular"/>
              </a:rPr>
              <a:pPr algn="ctr"/>
              <a:t>‹#›</a:t>
            </a:fld>
            <a:endParaRPr lang="en-US" sz="1000" b="0" dirty="0">
              <a:latin typeface="DIN-Regular"/>
              <a:cs typeface="DIN-Regular"/>
            </a:endParaRPr>
          </a:p>
        </p:txBody>
      </p:sp>
      <p:cxnSp>
        <p:nvCxnSpPr>
          <p:cNvPr id="11" name="Straight Connector 10"/>
          <p:cNvCxnSpPr/>
          <p:nvPr userDrawn="1"/>
        </p:nvCxnSpPr>
        <p:spPr>
          <a:xfrm>
            <a:off x="210539" y="6275605"/>
            <a:ext cx="8693209" cy="0"/>
          </a:xfrm>
          <a:prstGeom prst="line">
            <a:avLst/>
          </a:prstGeom>
          <a:ln w="12700" cap="rnd" cmpd="sng">
            <a:solidFill>
              <a:srgbClr val="39207C"/>
            </a:solidFill>
            <a:prstDash val="sysDot"/>
            <a:roun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a:off x="1446604" y="882931"/>
            <a:ext cx="7457144" cy="0"/>
          </a:xfrm>
          <a:prstGeom prst="line">
            <a:avLst/>
          </a:prstGeom>
          <a:ln w="9525">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21" name="Title 20"/>
          <p:cNvSpPr>
            <a:spLocks noGrp="1"/>
          </p:cNvSpPr>
          <p:nvPr>
            <p:ph type="title"/>
          </p:nvPr>
        </p:nvSpPr>
        <p:spPr>
          <a:xfrm>
            <a:off x="1447800" y="274638"/>
            <a:ext cx="7391400" cy="639762"/>
          </a:xfrm>
        </p:spPr>
        <p:txBody>
          <a:bodyPr>
            <a:normAutofit/>
          </a:bodyPr>
          <a:lstStyle>
            <a:lvl1pPr algn="l">
              <a:defRPr sz="2200">
                <a:solidFill>
                  <a:schemeClr val="accent1"/>
                </a:solidFill>
                <a:latin typeface="Open Sans Light" pitchFamily="34" charset="0"/>
                <a:ea typeface="Open Sans Light" pitchFamily="34" charset="0"/>
                <a:cs typeface="Open Sans Light" pitchFamily="34" charset="0"/>
              </a:defRPr>
            </a:lvl1pPr>
          </a:lstStyle>
          <a:p>
            <a:r>
              <a:rPr lang="en-US" dirty="0" smtClean="0"/>
              <a:t>Click to edit Master title style</a:t>
            </a:r>
            <a:endParaRPr lang="en-US" dirty="0"/>
          </a:p>
        </p:txBody>
      </p:sp>
      <p:sp>
        <p:nvSpPr>
          <p:cNvPr id="24" name="Text Placeholder 23"/>
          <p:cNvSpPr>
            <a:spLocks noGrp="1"/>
          </p:cNvSpPr>
          <p:nvPr>
            <p:ph type="body" sz="quarter" idx="10"/>
          </p:nvPr>
        </p:nvSpPr>
        <p:spPr>
          <a:xfrm>
            <a:off x="1447800" y="1066800"/>
            <a:ext cx="7391400" cy="381000"/>
          </a:xfrm>
        </p:spPr>
        <p:txBody>
          <a:bodyPr/>
          <a:lstStyle>
            <a:lvl1pPr>
              <a:buFontTx/>
              <a:buNone/>
              <a:defRPr sz="1600" b="1">
                <a:solidFill>
                  <a:schemeClr val="accent1"/>
                </a:solidFill>
              </a:defRPr>
            </a:lvl1pPr>
          </a:lstStyle>
          <a:p>
            <a:pPr lvl="0"/>
            <a:r>
              <a:rPr lang="en-US" dirty="0" smtClean="0"/>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447800" y="1600200"/>
            <a:ext cx="3581400" cy="4525963"/>
          </a:xfrm>
        </p:spPr>
        <p:txBody>
          <a:bodyPr>
            <a:normAutofit/>
          </a:bodyPr>
          <a:lstStyle>
            <a:lvl1pPr>
              <a:lnSpc>
                <a:spcPct val="100000"/>
              </a:lnSpc>
              <a:spcBef>
                <a:spcPts val="0"/>
              </a:spcBef>
              <a:spcAft>
                <a:spcPts val="1800"/>
              </a:spcAft>
              <a:buClr>
                <a:schemeClr val="tx1"/>
              </a:buClr>
              <a:defRPr sz="1800"/>
            </a:lvl1pPr>
            <a:lvl2pPr>
              <a:lnSpc>
                <a:spcPct val="100000"/>
              </a:lnSpc>
              <a:spcBef>
                <a:spcPts val="0"/>
              </a:spcBef>
              <a:spcAft>
                <a:spcPts val="1800"/>
              </a:spcAft>
              <a:buClr>
                <a:schemeClr val="tx1"/>
              </a:buClr>
              <a:defRPr sz="1800"/>
            </a:lvl2pPr>
            <a:lvl3pPr>
              <a:lnSpc>
                <a:spcPct val="100000"/>
              </a:lnSpc>
              <a:spcBef>
                <a:spcPts val="0"/>
              </a:spcBef>
              <a:spcAft>
                <a:spcPts val="1800"/>
              </a:spcAft>
              <a:buClr>
                <a:schemeClr val="tx1"/>
              </a:buClr>
              <a:defRPr sz="1800"/>
            </a:lvl3pPr>
            <a:lvl4pPr>
              <a:lnSpc>
                <a:spcPct val="100000"/>
              </a:lnSpc>
              <a:spcBef>
                <a:spcPts val="0"/>
              </a:spcBef>
              <a:spcAft>
                <a:spcPts val="1800"/>
              </a:spcAft>
              <a:buClr>
                <a:schemeClr val="tx1"/>
              </a:buClr>
              <a:defRPr sz="1800"/>
            </a:lvl4pPr>
            <a:lvl5pPr>
              <a:lnSpc>
                <a:spcPct val="100000"/>
              </a:lnSpc>
              <a:spcBef>
                <a:spcPts val="0"/>
              </a:spcBef>
              <a:spcAft>
                <a:spcPts val="1800"/>
              </a:spcAft>
              <a:buClr>
                <a:schemeClr val="tx1"/>
              </a:buCl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257800" y="1600200"/>
            <a:ext cx="3581400" cy="4525963"/>
          </a:xfrm>
        </p:spPr>
        <p:txBody>
          <a:bodyPr>
            <a:normAutofit/>
          </a:bodyPr>
          <a:lstStyle>
            <a:lvl1pPr>
              <a:spcBef>
                <a:spcPts val="0"/>
              </a:spcBef>
              <a:spcAft>
                <a:spcPts val="1800"/>
              </a:spcAft>
              <a:buClr>
                <a:schemeClr val="tx1"/>
              </a:buClr>
              <a:defRPr sz="1800"/>
            </a:lvl1pPr>
            <a:lvl2pPr>
              <a:spcBef>
                <a:spcPts val="0"/>
              </a:spcBef>
              <a:spcAft>
                <a:spcPts val="1800"/>
              </a:spcAft>
              <a:buClr>
                <a:schemeClr val="tx1"/>
              </a:buClr>
              <a:defRPr sz="1800"/>
            </a:lvl2pPr>
            <a:lvl3pPr>
              <a:spcBef>
                <a:spcPts val="0"/>
              </a:spcBef>
              <a:spcAft>
                <a:spcPts val="1800"/>
              </a:spcAft>
              <a:buClr>
                <a:schemeClr val="tx1"/>
              </a:buClr>
              <a:defRPr sz="1800"/>
            </a:lvl3pPr>
            <a:lvl4pPr>
              <a:spcBef>
                <a:spcPts val="0"/>
              </a:spcBef>
              <a:spcAft>
                <a:spcPts val="1800"/>
              </a:spcAft>
              <a:buClr>
                <a:schemeClr val="tx1"/>
              </a:buClr>
              <a:defRPr sz="1800"/>
            </a:lvl4pPr>
            <a:lvl5pPr>
              <a:spcBef>
                <a:spcPts val="0"/>
              </a:spcBef>
              <a:spcAft>
                <a:spcPts val="1800"/>
              </a:spcAft>
              <a:buClr>
                <a:schemeClr val="tx1"/>
              </a:buCl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Oval 7"/>
          <p:cNvSpPr/>
          <p:nvPr userDrawn="1"/>
        </p:nvSpPr>
        <p:spPr>
          <a:xfrm>
            <a:off x="8448691" y="6370690"/>
            <a:ext cx="217337" cy="217337"/>
          </a:xfrm>
          <a:prstGeom prst="ellipse">
            <a:avLst/>
          </a:prstGeom>
          <a:noFill/>
          <a:ln>
            <a:solidFill>
              <a:srgbClr val="39207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userDrawn="1"/>
        </p:nvSpPr>
        <p:spPr>
          <a:xfrm>
            <a:off x="8156653" y="6370690"/>
            <a:ext cx="217337" cy="217337"/>
          </a:xfrm>
          <a:prstGeom prst="ellipse">
            <a:avLst/>
          </a:prstGeom>
          <a:solidFill>
            <a:srgbClr val="39207C"/>
          </a:solidFill>
          <a:ln>
            <a:solidFill>
              <a:srgbClr val="39207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userDrawn="1"/>
        </p:nvSpPr>
        <p:spPr>
          <a:xfrm>
            <a:off x="7857824" y="6370690"/>
            <a:ext cx="217337" cy="217337"/>
          </a:xfrm>
          <a:prstGeom prst="ellipse">
            <a:avLst/>
          </a:prstGeom>
          <a:solidFill>
            <a:srgbClr val="39207C"/>
          </a:solidFill>
          <a:ln>
            <a:solidFill>
              <a:srgbClr val="39207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userDrawn="1"/>
        </p:nvSpPr>
        <p:spPr>
          <a:xfrm>
            <a:off x="8276492" y="6346091"/>
            <a:ext cx="550984" cy="246221"/>
          </a:xfrm>
          <a:prstGeom prst="rect">
            <a:avLst/>
          </a:prstGeom>
          <a:noFill/>
        </p:spPr>
        <p:txBody>
          <a:bodyPr wrap="square" rtlCol="0">
            <a:spAutoFit/>
          </a:bodyPr>
          <a:lstStyle/>
          <a:p>
            <a:pPr algn="ctr"/>
            <a:fld id="{D0B8AA15-42ED-DB49-A591-C6804EC94C0B}" type="slidenum">
              <a:rPr lang="en-US" sz="1000" b="0" smtClean="0">
                <a:latin typeface="DIN-Regular"/>
                <a:cs typeface="DIN-Regular"/>
              </a:rPr>
              <a:pPr algn="ctr"/>
              <a:t>‹#›</a:t>
            </a:fld>
            <a:endParaRPr lang="en-US" sz="1000" b="0" dirty="0">
              <a:latin typeface="DIN-Regular"/>
              <a:cs typeface="DIN-Regular"/>
            </a:endParaRPr>
          </a:p>
        </p:txBody>
      </p:sp>
      <p:cxnSp>
        <p:nvCxnSpPr>
          <p:cNvPr id="12" name="Straight Connector 11"/>
          <p:cNvCxnSpPr/>
          <p:nvPr userDrawn="1"/>
        </p:nvCxnSpPr>
        <p:spPr>
          <a:xfrm>
            <a:off x="210539" y="6275605"/>
            <a:ext cx="8693209" cy="0"/>
          </a:xfrm>
          <a:prstGeom prst="line">
            <a:avLst/>
          </a:prstGeom>
          <a:ln w="12700" cap="rnd" cmpd="sng">
            <a:solidFill>
              <a:srgbClr val="39207C"/>
            </a:solidFill>
            <a:prstDash val="sysDot"/>
            <a:round/>
          </a:ln>
          <a:effectLst/>
        </p:spPr>
        <p:style>
          <a:lnRef idx="2">
            <a:schemeClr val="accent1"/>
          </a:lnRef>
          <a:fillRef idx="0">
            <a:schemeClr val="accent1"/>
          </a:fillRef>
          <a:effectRef idx="1">
            <a:schemeClr val="accent1"/>
          </a:effectRef>
          <a:fontRef idx="minor">
            <a:schemeClr val="tx1"/>
          </a:fontRef>
        </p:style>
      </p:cxnSp>
      <p:pic>
        <p:nvPicPr>
          <p:cNvPr id="13" name="Picture 2" descr="X:\Graphic Design and Templates\Logos\Ounce Logos\Round Purple Logo\OunceCircleLogo_PMS 2105 RGB-01.png"/>
          <p:cNvPicPr>
            <a:picLocks noChangeAspect="1" noChangeArrowheads="1"/>
          </p:cNvPicPr>
          <p:nvPr userDrawn="1"/>
        </p:nvPicPr>
        <p:blipFill>
          <a:blip r:embed="rId2" cstate="print"/>
          <a:srcRect/>
          <a:stretch>
            <a:fillRect/>
          </a:stretch>
        </p:blipFill>
        <p:spPr bwMode="auto">
          <a:xfrm>
            <a:off x="-152400" y="-182884"/>
            <a:ext cx="1783084" cy="1783084"/>
          </a:xfrm>
          <a:prstGeom prst="rect">
            <a:avLst/>
          </a:prstGeom>
          <a:noFill/>
        </p:spPr>
      </p:pic>
      <p:cxnSp>
        <p:nvCxnSpPr>
          <p:cNvPr id="14" name="Straight Connector 13"/>
          <p:cNvCxnSpPr/>
          <p:nvPr userDrawn="1"/>
        </p:nvCxnSpPr>
        <p:spPr>
          <a:xfrm>
            <a:off x="1446604" y="882931"/>
            <a:ext cx="7457144" cy="0"/>
          </a:xfrm>
          <a:prstGeom prst="line">
            <a:avLst/>
          </a:prstGeom>
          <a:ln w="9525">
            <a:solidFill>
              <a:schemeClr val="accent3"/>
            </a:solidFill>
          </a:ln>
          <a:effectLst/>
        </p:spPr>
        <p:style>
          <a:lnRef idx="2">
            <a:schemeClr val="accent1"/>
          </a:lnRef>
          <a:fillRef idx="0">
            <a:schemeClr val="accent1"/>
          </a:fillRef>
          <a:effectRef idx="1">
            <a:schemeClr val="accent1"/>
          </a:effectRef>
          <a:fontRef idx="minor">
            <a:schemeClr val="tx1"/>
          </a:fontRef>
        </p:style>
      </p:cxnSp>
      <p:pic>
        <p:nvPicPr>
          <p:cNvPr id="15" name="Picture 2" descr="X:\Graphic Design and Templates\Logos\Ounce Logos\Round Purple Logo\OunceCircleLogo_PMS 2105 RGB-01.png"/>
          <p:cNvPicPr>
            <a:picLocks noChangeAspect="1" noChangeArrowheads="1"/>
          </p:cNvPicPr>
          <p:nvPr userDrawn="1"/>
        </p:nvPicPr>
        <p:blipFill>
          <a:blip r:embed="rId3" cstate="print"/>
          <a:srcRect/>
          <a:stretch>
            <a:fillRect/>
          </a:stretch>
        </p:blipFill>
        <p:spPr bwMode="auto">
          <a:xfrm>
            <a:off x="0" y="0"/>
            <a:ext cx="1447800" cy="1371600"/>
          </a:xfrm>
          <a:prstGeom prst="rect">
            <a:avLst/>
          </a:prstGeom>
          <a:noFill/>
        </p:spPr>
      </p:pic>
      <p:cxnSp>
        <p:nvCxnSpPr>
          <p:cNvPr id="16" name="Straight Connector 15"/>
          <p:cNvCxnSpPr/>
          <p:nvPr userDrawn="1"/>
        </p:nvCxnSpPr>
        <p:spPr>
          <a:xfrm>
            <a:off x="1446604" y="882931"/>
            <a:ext cx="7457144" cy="0"/>
          </a:xfrm>
          <a:prstGeom prst="line">
            <a:avLst/>
          </a:prstGeom>
          <a:ln w="9525">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17" name="Title 20"/>
          <p:cNvSpPr>
            <a:spLocks noGrp="1"/>
          </p:cNvSpPr>
          <p:nvPr>
            <p:ph type="title"/>
          </p:nvPr>
        </p:nvSpPr>
        <p:spPr>
          <a:xfrm>
            <a:off x="1447800" y="274638"/>
            <a:ext cx="7391400" cy="639762"/>
          </a:xfrm>
        </p:spPr>
        <p:txBody>
          <a:bodyPr>
            <a:normAutofit/>
          </a:bodyPr>
          <a:lstStyle>
            <a:lvl1pPr algn="l">
              <a:defRPr sz="2200">
                <a:solidFill>
                  <a:schemeClr val="accent1"/>
                </a:solidFill>
                <a:latin typeface="Open Sans Light" pitchFamily="34" charset="0"/>
                <a:ea typeface="Open Sans Light" pitchFamily="34" charset="0"/>
                <a:cs typeface="Open Sans Light" pitchFamily="34" charset="0"/>
              </a:defRPr>
            </a:lvl1pPr>
          </a:lstStyle>
          <a:p>
            <a:r>
              <a:rPr lang="en-US" dirty="0" smtClean="0"/>
              <a:t>Click to edit Master title style</a:t>
            </a:r>
            <a:endParaRPr lang="en-US" dirty="0"/>
          </a:p>
        </p:txBody>
      </p:sp>
      <p:sp>
        <p:nvSpPr>
          <p:cNvPr id="18" name="Text Placeholder 23"/>
          <p:cNvSpPr>
            <a:spLocks noGrp="1"/>
          </p:cNvSpPr>
          <p:nvPr>
            <p:ph type="body" sz="quarter" idx="10"/>
          </p:nvPr>
        </p:nvSpPr>
        <p:spPr>
          <a:xfrm>
            <a:off x="1447800" y="1066800"/>
            <a:ext cx="7391400" cy="381000"/>
          </a:xfrm>
        </p:spPr>
        <p:txBody>
          <a:bodyPr/>
          <a:lstStyle>
            <a:lvl1pPr>
              <a:buFontTx/>
              <a:buNone/>
              <a:defRPr sz="1600" b="1">
                <a:solidFill>
                  <a:schemeClr val="accent1"/>
                </a:solidFill>
              </a:defRPr>
            </a:lvl1pPr>
          </a:lstStyle>
          <a:p>
            <a:pPr lvl="0"/>
            <a:r>
              <a:rPr lang="en-US" dirty="0"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Oval 5"/>
          <p:cNvSpPr/>
          <p:nvPr userDrawn="1"/>
        </p:nvSpPr>
        <p:spPr>
          <a:xfrm>
            <a:off x="8448691" y="6370690"/>
            <a:ext cx="217337" cy="217337"/>
          </a:xfrm>
          <a:prstGeom prst="ellipse">
            <a:avLst/>
          </a:prstGeom>
          <a:noFill/>
          <a:ln>
            <a:solidFill>
              <a:srgbClr val="39207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userDrawn="1"/>
        </p:nvSpPr>
        <p:spPr>
          <a:xfrm>
            <a:off x="8156653" y="6370690"/>
            <a:ext cx="217337" cy="217337"/>
          </a:xfrm>
          <a:prstGeom prst="ellipse">
            <a:avLst/>
          </a:prstGeom>
          <a:solidFill>
            <a:srgbClr val="39207C"/>
          </a:solidFill>
          <a:ln>
            <a:solidFill>
              <a:srgbClr val="39207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userDrawn="1"/>
        </p:nvSpPr>
        <p:spPr>
          <a:xfrm>
            <a:off x="7857824" y="6370690"/>
            <a:ext cx="217337" cy="217337"/>
          </a:xfrm>
          <a:prstGeom prst="ellipse">
            <a:avLst/>
          </a:prstGeom>
          <a:solidFill>
            <a:srgbClr val="39207C"/>
          </a:solidFill>
          <a:ln>
            <a:solidFill>
              <a:srgbClr val="39207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userDrawn="1"/>
        </p:nvSpPr>
        <p:spPr>
          <a:xfrm>
            <a:off x="8276492" y="6346091"/>
            <a:ext cx="550984" cy="246221"/>
          </a:xfrm>
          <a:prstGeom prst="rect">
            <a:avLst/>
          </a:prstGeom>
          <a:noFill/>
        </p:spPr>
        <p:txBody>
          <a:bodyPr wrap="square" rtlCol="0">
            <a:spAutoFit/>
          </a:bodyPr>
          <a:lstStyle/>
          <a:p>
            <a:pPr algn="ctr"/>
            <a:fld id="{D0B8AA15-42ED-DB49-A591-C6804EC94C0B}" type="slidenum">
              <a:rPr lang="en-US" sz="1000" b="0" smtClean="0">
                <a:latin typeface="DIN-Regular"/>
                <a:cs typeface="DIN-Regular"/>
              </a:rPr>
              <a:pPr algn="ctr"/>
              <a:t>‹#›</a:t>
            </a:fld>
            <a:endParaRPr lang="en-US" sz="1000" b="0" dirty="0">
              <a:latin typeface="DIN-Regular"/>
              <a:cs typeface="DIN-Regular"/>
            </a:endParaRPr>
          </a:p>
        </p:txBody>
      </p:sp>
      <p:cxnSp>
        <p:nvCxnSpPr>
          <p:cNvPr id="10" name="Straight Connector 9"/>
          <p:cNvCxnSpPr/>
          <p:nvPr userDrawn="1"/>
        </p:nvCxnSpPr>
        <p:spPr>
          <a:xfrm>
            <a:off x="210539" y="6275605"/>
            <a:ext cx="8693209" cy="0"/>
          </a:xfrm>
          <a:prstGeom prst="line">
            <a:avLst/>
          </a:prstGeom>
          <a:ln w="12700" cap="rnd" cmpd="sng">
            <a:solidFill>
              <a:srgbClr val="39207C"/>
            </a:solidFill>
            <a:prstDash val="sysDot"/>
            <a:round/>
          </a:ln>
          <a:effectLst/>
        </p:spPr>
        <p:style>
          <a:lnRef idx="2">
            <a:schemeClr val="accent1"/>
          </a:lnRef>
          <a:fillRef idx="0">
            <a:schemeClr val="accent1"/>
          </a:fillRef>
          <a:effectRef idx="1">
            <a:schemeClr val="accent1"/>
          </a:effectRef>
          <a:fontRef idx="minor">
            <a:schemeClr val="tx1"/>
          </a:fontRef>
        </p:style>
      </p:cxnSp>
      <p:pic>
        <p:nvPicPr>
          <p:cNvPr id="11" name="Picture 2" descr="X:\Graphic Design and Templates\Logos\Ounce Logos\Round Purple Logo\OunceCircleLogo_PMS 2105 RGB-01.png"/>
          <p:cNvPicPr>
            <a:picLocks noChangeAspect="1" noChangeArrowheads="1"/>
          </p:cNvPicPr>
          <p:nvPr userDrawn="1"/>
        </p:nvPicPr>
        <p:blipFill>
          <a:blip r:embed="rId2" cstate="print"/>
          <a:srcRect/>
          <a:stretch>
            <a:fillRect/>
          </a:stretch>
        </p:blipFill>
        <p:spPr bwMode="auto">
          <a:xfrm>
            <a:off x="0" y="0"/>
            <a:ext cx="1447800" cy="1371600"/>
          </a:xfrm>
          <a:prstGeom prst="rect">
            <a:avLst/>
          </a:prstGeom>
          <a:noFill/>
        </p:spPr>
      </p:pic>
      <p:cxnSp>
        <p:nvCxnSpPr>
          <p:cNvPr id="12" name="Straight Connector 11"/>
          <p:cNvCxnSpPr/>
          <p:nvPr userDrawn="1"/>
        </p:nvCxnSpPr>
        <p:spPr>
          <a:xfrm>
            <a:off x="1446604" y="882931"/>
            <a:ext cx="7457144" cy="0"/>
          </a:xfrm>
          <a:prstGeom prst="line">
            <a:avLst/>
          </a:prstGeom>
          <a:ln w="9525">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13" name="Title 20"/>
          <p:cNvSpPr>
            <a:spLocks noGrp="1"/>
          </p:cNvSpPr>
          <p:nvPr>
            <p:ph type="title"/>
          </p:nvPr>
        </p:nvSpPr>
        <p:spPr>
          <a:xfrm>
            <a:off x="1447800" y="274638"/>
            <a:ext cx="7391400" cy="639762"/>
          </a:xfrm>
        </p:spPr>
        <p:txBody>
          <a:bodyPr>
            <a:normAutofit/>
          </a:bodyPr>
          <a:lstStyle>
            <a:lvl1pPr algn="l">
              <a:defRPr sz="2200">
                <a:solidFill>
                  <a:schemeClr val="accent1"/>
                </a:solidFill>
                <a:latin typeface="Open Sans Light" pitchFamily="34" charset="0"/>
                <a:ea typeface="Open Sans Light" pitchFamily="34" charset="0"/>
                <a:cs typeface="Open Sans Light" pitchFamily="34" charset="0"/>
              </a:defRPr>
            </a:lvl1pPr>
          </a:lstStyle>
          <a:p>
            <a:r>
              <a:rPr lang="en-US" dirty="0"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Oval 4"/>
          <p:cNvSpPr/>
          <p:nvPr userDrawn="1"/>
        </p:nvSpPr>
        <p:spPr>
          <a:xfrm>
            <a:off x="8448691" y="6370690"/>
            <a:ext cx="217337" cy="217337"/>
          </a:xfrm>
          <a:prstGeom prst="ellipse">
            <a:avLst/>
          </a:prstGeom>
          <a:noFill/>
          <a:ln>
            <a:solidFill>
              <a:srgbClr val="39207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userDrawn="1"/>
        </p:nvSpPr>
        <p:spPr>
          <a:xfrm>
            <a:off x="8156653" y="6370690"/>
            <a:ext cx="217337" cy="217337"/>
          </a:xfrm>
          <a:prstGeom prst="ellipse">
            <a:avLst/>
          </a:prstGeom>
          <a:solidFill>
            <a:srgbClr val="39207C"/>
          </a:solidFill>
          <a:ln>
            <a:solidFill>
              <a:srgbClr val="39207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userDrawn="1"/>
        </p:nvSpPr>
        <p:spPr>
          <a:xfrm>
            <a:off x="7857824" y="6370690"/>
            <a:ext cx="217337" cy="217337"/>
          </a:xfrm>
          <a:prstGeom prst="ellipse">
            <a:avLst/>
          </a:prstGeom>
          <a:solidFill>
            <a:srgbClr val="39207C"/>
          </a:solidFill>
          <a:ln>
            <a:solidFill>
              <a:srgbClr val="39207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userDrawn="1"/>
        </p:nvSpPr>
        <p:spPr>
          <a:xfrm>
            <a:off x="8276492" y="6346091"/>
            <a:ext cx="550984" cy="246221"/>
          </a:xfrm>
          <a:prstGeom prst="rect">
            <a:avLst/>
          </a:prstGeom>
          <a:noFill/>
        </p:spPr>
        <p:txBody>
          <a:bodyPr wrap="square" rtlCol="0">
            <a:spAutoFit/>
          </a:bodyPr>
          <a:lstStyle/>
          <a:p>
            <a:pPr algn="ctr"/>
            <a:fld id="{D0B8AA15-42ED-DB49-A591-C6804EC94C0B}" type="slidenum">
              <a:rPr lang="en-US" sz="1000" b="0" smtClean="0">
                <a:latin typeface="DIN-Regular"/>
                <a:cs typeface="DIN-Regular"/>
              </a:rPr>
              <a:pPr algn="ctr"/>
              <a:t>‹#›</a:t>
            </a:fld>
            <a:endParaRPr lang="en-US" sz="1000" b="0" dirty="0">
              <a:latin typeface="DIN-Regular"/>
              <a:cs typeface="DIN-Regular"/>
            </a:endParaRPr>
          </a:p>
        </p:txBody>
      </p:sp>
      <p:cxnSp>
        <p:nvCxnSpPr>
          <p:cNvPr id="9" name="Straight Connector 8"/>
          <p:cNvCxnSpPr/>
          <p:nvPr userDrawn="1"/>
        </p:nvCxnSpPr>
        <p:spPr>
          <a:xfrm>
            <a:off x="210539" y="6275605"/>
            <a:ext cx="8693209" cy="0"/>
          </a:xfrm>
          <a:prstGeom prst="line">
            <a:avLst/>
          </a:prstGeom>
          <a:ln w="12700" cap="rnd" cmpd="sng">
            <a:solidFill>
              <a:srgbClr val="39207C"/>
            </a:solidFill>
            <a:prstDash val="sysDot"/>
            <a:round/>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Tree>
  </p:cSld>
  <p:clrMap bg1="lt1" tx1="dk1" bg2="lt2" tx2="dk2" accent1="accent1" accent2="accent2" accent3="accent3" accent4="accent4" accent5="accent5" accent6="accent6" hlink="hlink" folHlink="folHlink"/>
  <p:sldLayoutIdLst>
    <p:sldLayoutId id="2147483649" r:id="rId1"/>
    <p:sldLayoutId id="2147483662" r:id="rId2"/>
    <p:sldLayoutId id="2147483663" r:id="rId3"/>
    <p:sldLayoutId id="2147483660" r:id="rId4"/>
    <p:sldLayoutId id="2147483665" r:id="rId5"/>
    <p:sldLayoutId id="2147483650" r:id="rId6"/>
    <p:sldLayoutId id="2147483652" r:id="rId7"/>
    <p:sldLayoutId id="2147483654" r:id="rId8"/>
    <p:sldLayoutId id="2147483655" r:id="rId9"/>
    <p:sldLayoutId id="2147483656" r:id="rId10"/>
    <p:sldLayoutId id="2147483657" r:id="rId11"/>
    <p:sldLayoutId id="2147483664"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ts val="0"/>
        </a:spcBef>
        <a:spcAft>
          <a:spcPts val="1800"/>
        </a:spcAft>
        <a:buClr>
          <a:schemeClr val="tx1"/>
        </a:buClr>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0"/>
        </a:spcBef>
        <a:spcAft>
          <a:spcPts val="1800"/>
        </a:spcAft>
        <a:buClr>
          <a:schemeClr val="tx1"/>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0"/>
        </a:spcBef>
        <a:spcAft>
          <a:spcPts val="1800"/>
        </a:spcAft>
        <a:buClr>
          <a:schemeClr val="tx1"/>
        </a:buClr>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7.e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smtClean="0"/>
              <a:t>The Effects of Trauma</a:t>
            </a:r>
          </a:p>
          <a:p>
            <a:r>
              <a:rPr lang="en-US" sz="2400" dirty="0" smtClean="0"/>
              <a:t>Implications for Teacher Practice</a:t>
            </a:r>
          </a:p>
          <a:p>
            <a:r>
              <a:rPr lang="en-US" sz="2400" dirty="0" smtClean="0"/>
              <a:t>A Child’s Story</a:t>
            </a:r>
          </a:p>
          <a:p>
            <a:r>
              <a:rPr lang="en-US" sz="2400" dirty="0" smtClean="0"/>
              <a:t>Q &amp; A  </a:t>
            </a:r>
            <a:endParaRPr lang="en-US" sz="2400" dirty="0"/>
          </a:p>
        </p:txBody>
      </p:sp>
      <p:sp>
        <p:nvSpPr>
          <p:cNvPr id="3" name="Title 2"/>
          <p:cNvSpPr>
            <a:spLocks noGrp="1"/>
          </p:cNvSpPr>
          <p:nvPr>
            <p:ph type="title"/>
          </p:nvPr>
        </p:nvSpPr>
        <p:spPr/>
        <p:txBody>
          <a:bodyPr/>
          <a:lstStyle/>
          <a:p>
            <a:r>
              <a:rPr lang="en-US" dirty="0" smtClean="0"/>
              <a:t>Today’s Agenda </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47800" y="1524000"/>
            <a:ext cx="7239000" cy="5016758"/>
          </a:xfrm>
          <a:prstGeom prst="rect">
            <a:avLst/>
          </a:prstGeom>
        </p:spPr>
        <p:txBody>
          <a:bodyPr wrap="square">
            <a:spAutoFit/>
          </a:bodyPr>
          <a:lstStyle/>
          <a:p>
            <a:r>
              <a:rPr lang="en-US" sz="3200" dirty="0" smtClean="0">
                <a:solidFill>
                  <a:srgbClr val="7030A0"/>
                </a:solidFill>
                <a:latin typeface="Times New Roman" pitchFamily="18" charset="0"/>
                <a:cs typeface="Times New Roman" pitchFamily="18" charset="0"/>
              </a:rPr>
              <a:t>Consistency</a:t>
            </a:r>
          </a:p>
          <a:p>
            <a:r>
              <a:rPr lang="en-US" sz="3200" dirty="0" smtClean="0">
                <a:solidFill>
                  <a:srgbClr val="7030A0"/>
                </a:solidFill>
                <a:latin typeface="Times New Roman" pitchFamily="18" charset="0"/>
                <a:cs typeface="Times New Roman" pitchFamily="18" charset="0"/>
              </a:rPr>
              <a:t>Predictability</a:t>
            </a:r>
          </a:p>
          <a:p>
            <a:r>
              <a:rPr lang="en-US" sz="3200" dirty="0" smtClean="0">
                <a:solidFill>
                  <a:srgbClr val="7030A0"/>
                </a:solidFill>
                <a:latin typeface="Times New Roman" pitchFamily="18" charset="0"/>
                <a:cs typeface="Times New Roman" pitchFamily="18" charset="0"/>
              </a:rPr>
              <a:t>Trust</a:t>
            </a:r>
          </a:p>
          <a:p>
            <a:r>
              <a:rPr lang="en-US" sz="3200" dirty="0" smtClean="0">
                <a:solidFill>
                  <a:srgbClr val="7030A0"/>
                </a:solidFill>
                <a:latin typeface="Times New Roman" pitchFamily="18" charset="0"/>
                <a:cs typeface="Times New Roman" pitchFamily="18" charset="0"/>
              </a:rPr>
              <a:t>Holding Environment</a:t>
            </a:r>
          </a:p>
          <a:p>
            <a:r>
              <a:rPr lang="en-US" sz="3200" dirty="0" smtClean="0">
                <a:solidFill>
                  <a:srgbClr val="7030A0"/>
                </a:solidFill>
                <a:latin typeface="Times New Roman" pitchFamily="18" charset="0"/>
                <a:cs typeface="Times New Roman" pitchFamily="18" charset="0"/>
              </a:rPr>
              <a:t>Secure Base</a:t>
            </a:r>
          </a:p>
          <a:p>
            <a:r>
              <a:rPr lang="en-US" sz="3200" dirty="0" smtClean="0">
                <a:solidFill>
                  <a:srgbClr val="7030A0"/>
                </a:solidFill>
                <a:latin typeface="Times New Roman" pitchFamily="18" charset="0"/>
                <a:cs typeface="Times New Roman" pitchFamily="18" charset="0"/>
              </a:rPr>
              <a:t>Self-regulation</a:t>
            </a:r>
          </a:p>
          <a:p>
            <a:pPr marL="914400" lvl="1" indent="-457200">
              <a:buFont typeface="Arial" panose="020B0604020202020204" pitchFamily="34" charset="0"/>
              <a:buChar char="•"/>
            </a:pPr>
            <a:r>
              <a:rPr lang="en-US" sz="3200" dirty="0" smtClean="0">
                <a:solidFill>
                  <a:srgbClr val="7030A0"/>
                </a:solidFill>
                <a:latin typeface="Times New Roman" pitchFamily="18" charset="0"/>
                <a:cs typeface="Times New Roman" pitchFamily="18" charset="0"/>
              </a:rPr>
              <a:t>Emotional</a:t>
            </a:r>
          </a:p>
          <a:p>
            <a:pPr marL="914400" lvl="1" indent="-457200">
              <a:buFont typeface="Arial" panose="020B0604020202020204" pitchFamily="34" charset="0"/>
              <a:buChar char="•"/>
            </a:pPr>
            <a:r>
              <a:rPr lang="en-US" sz="3200" dirty="0" smtClean="0">
                <a:solidFill>
                  <a:srgbClr val="7030A0"/>
                </a:solidFill>
                <a:latin typeface="Times New Roman" pitchFamily="18" charset="0"/>
                <a:cs typeface="Times New Roman" pitchFamily="18" charset="0"/>
              </a:rPr>
              <a:t>Attention</a:t>
            </a:r>
          </a:p>
          <a:p>
            <a:pPr marL="914400" lvl="1" indent="-457200">
              <a:buFont typeface="Arial" panose="020B0604020202020204" pitchFamily="34" charset="0"/>
              <a:buChar char="•"/>
            </a:pPr>
            <a:r>
              <a:rPr lang="en-US" sz="3200" dirty="0" smtClean="0">
                <a:solidFill>
                  <a:srgbClr val="7030A0"/>
                </a:solidFill>
                <a:latin typeface="Times New Roman" pitchFamily="18" charset="0"/>
                <a:cs typeface="Times New Roman" pitchFamily="18" charset="0"/>
              </a:rPr>
              <a:t>Behavior</a:t>
            </a:r>
            <a:endParaRPr lang="en-US" sz="3200" dirty="0" smtClean="0">
              <a:solidFill>
                <a:srgbClr val="7030A0"/>
              </a:solidFill>
              <a:latin typeface="Times New Roman" pitchFamily="18" charset="0"/>
              <a:cs typeface="Times New Roman" pitchFamily="18" charset="0"/>
            </a:endParaRPr>
          </a:p>
          <a:p>
            <a:endParaRPr lang="en-US" sz="3200" dirty="0"/>
          </a:p>
        </p:txBody>
      </p:sp>
      <p:sp>
        <p:nvSpPr>
          <p:cNvPr id="4" name="TextBox 3"/>
          <p:cNvSpPr txBox="1"/>
          <p:nvPr/>
        </p:nvSpPr>
        <p:spPr>
          <a:xfrm>
            <a:off x="1470212" y="381000"/>
            <a:ext cx="5486400" cy="492443"/>
          </a:xfrm>
          <a:prstGeom prst="rect">
            <a:avLst/>
          </a:prstGeom>
          <a:noFill/>
        </p:spPr>
        <p:txBody>
          <a:bodyPr wrap="square" rtlCol="0">
            <a:spAutoFit/>
          </a:bodyPr>
          <a:lstStyle/>
          <a:p>
            <a:pPr rtl="0"/>
            <a:r>
              <a:rPr lang="en-US" sz="2600" dirty="0" smtClean="0">
                <a:solidFill>
                  <a:srgbClr val="39207C"/>
                </a:solidFill>
                <a:latin typeface="Open Sans Light"/>
                <a:cs typeface="Open Sans Light"/>
              </a:rPr>
              <a:t>Creating a Safe Classroom </a:t>
            </a:r>
            <a:endParaRPr lang="en-US" sz="2600" b="0" i="0" u="none" strike="noStrike" kern="1200" baseline="0" dirty="0" smtClean="0">
              <a:solidFill>
                <a:srgbClr val="39207C"/>
              </a:solidFill>
              <a:latin typeface="Open Sans Light"/>
              <a:ea typeface="+mn-ea"/>
              <a:cs typeface="Open Sans Ligh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latin typeface="Times New Roman" pitchFamily="18" charset="0"/>
                <a:cs typeface="Times New Roman" pitchFamily="18" charset="0"/>
              </a:rPr>
              <a:t>What We’re Experiencing</a:t>
            </a:r>
            <a:endParaRPr lang="en-US" dirty="0"/>
          </a:p>
        </p:txBody>
      </p:sp>
      <p:sp>
        <p:nvSpPr>
          <p:cNvPr id="3" name="Rectangle 2"/>
          <p:cNvSpPr/>
          <p:nvPr/>
        </p:nvSpPr>
        <p:spPr>
          <a:xfrm>
            <a:off x="1447800" y="1219200"/>
            <a:ext cx="7391400" cy="5016758"/>
          </a:xfrm>
          <a:prstGeom prst="rect">
            <a:avLst/>
          </a:prstGeom>
        </p:spPr>
        <p:txBody>
          <a:bodyPr wrap="square">
            <a:spAutoFit/>
          </a:bodyPr>
          <a:lstStyle/>
          <a:p>
            <a:pPr algn="ctr"/>
            <a:r>
              <a:rPr lang="en-US" sz="3200" dirty="0" smtClean="0">
                <a:latin typeface="Times New Roman" pitchFamily="18" charset="0"/>
                <a:cs typeface="Times New Roman" pitchFamily="18" charset="0"/>
              </a:rPr>
              <a:t>Deeper </a:t>
            </a:r>
            <a:r>
              <a:rPr lang="en-US" sz="3200" dirty="0" smtClean="0">
                <a:solidFill>
                  <a:srgbClr val="7030A0"/>
                </a:solidFill>
                <a:latin typeface="Times New Roman" pitchFamily="18" charset="0"/>
                <a:cs typeface="Times New Roman" pitchFamily="18" charset="0"/>
              </a:rPr>
              <a:t>interactions</a:t>
            </a:r>
          </a:p>
          <a:p>
            <a:pPr algn="ctr"/>
            <a:r>
              <a:rPr lang="en-US" sz="3200" dirty="0" smtClean="0">
                <a:latin typeface="Times New Roman" pitchFamily="18" charset="0"/>
                <a:cs typeface="Times New Roman" pitchFamily="18" charset="0"/>
              </a:rPr>
              <a:t>Children’s </a:t>
            </a:r>
            <a:r>
              <a:rPr lang="en-US" sz="3200" dirty="0" smtClean="0">
                <a:solidFill>
                  <a:srgbClr val="7030A0"/>
                </a:solidFill>
                <a:latin typeface="Times New Roman" pitchFamily="18" charset="0"/>
                <a:cs typeface="Times New Roman" pitchFamily="18" charset="0"/>
              </a:rPr>
              <a:t>self-regulation</a:t>
            </a:r>
          </a:p>
          <a:p>
            <a:pPr algn="ctr"/>
            <a:r>
              <a:rPr lang="en-US" sz="3200" dirty="0" smtClean="0">
                <a:latin typeface="Times New Roman" pitchFamily="18" charset="0"/>
                <a:cs typeface="Times New Roman" pitchFamily="18" charset="0"/>
              </a:rPr>
              <a:t>Parents’ goodbye </a:t>
            </a:r>
            <a:r>
              <a:rPr lang="en-US" sz="3200" dirty="0" smtClean="0">
                <a:solidFill>
                  <a:srgbClr val="7030A0"/>
                </a:solidFill>
                <a:latin typeface="Times New Roman" pitchFamily="18" charset="0"/>
                <a:cs typeface="Times New Roman" pitchFamily="18" charset="0"/>
              </a:rPr>
              <a:t>rituals</a:t>
            </a:r>
          </a:p>
          <a:p>
            <a:pPr algn="ctr"/>
            <a:r>
              <a:rPr lang="en-US" sz="3200" dirty="0" smtClean="0">
                <a:latin typeface="Times New Roman" pitchFamily="18" charset="0"/>
                <a:cs typeface="Times New Roman" pitchFamily="18" charset="0"/>
              </a:rPr>
              <a:t>Shifting </a:t>
            </a:r>
            <a:r>
              <a:rPr lang="en-US" sz="3200" dirty="0" smtClean="0">
                <a:solidFill>
                  <a:srgbClr val="7030A0"/>
                </a:solidFill>
                <a:latin typeface="Times New Roman" pitchFamily="18" charset="0"/>
                <a:cs typeface="Times New Roman" pitchFamily="18" charset="0"/>
              </a:rPr>
              <a:t>relationships</a:t>
            </a:r>
            <a:r>
              <a:rPr lang="en-US" sz="3200" dirty="0" smtClean="0">
                <a:latin typeface="Times New Roman" pitchFamily="18" charset="0"/>
                <a:cs typeface="Times New Roman" pitchFamily="18" charset="0"/>
              </a:rPr>
              <a:t>…</a:t>
            </a:r>
          </a:p>
          <a:p>
            <a:pPr algn="ctr"/>
            <a:r>
              <a:rPr lang="en-US" sz="3200" dirty="0" smtClean="0">
                <a:latin typeface="Times New Roman" pitchFamily="18" charset="0"/>
                <a:cs typeface="Times New Roman" pitchFamily="18" charset="0"/>
              </a:rPr>
              <a:t>parents, children, staff</a:t>
            </a:r>
          </a:p>
          <a:p>
            <a:pPr algn="ctr"/>
            <a:r>
              <a:rPr lang="en-US" sz="3200" dirty="0" smtClean="0">
                <a:latin typeface="Times New Roman" pitchFamily="18" charset="0"/>
                <a:cs typeface="Times New Roman" pitchFamily="18" charset="0"/>
              </a:rPr>
              <a:t>Deeper cognitive activities</a:t>
            </a:r>
          </a:p>
          <a:p>
            <a:pPr algn="ctr"/>
            <a:r>
              <a:rPr lang="en-US" sz="3200" dirty="0" smtClean="0">
                <a:latin typeface="Times New Roman" pitchFamily="18" charset="0"/>
                <a:cs typeface="Times New Roman" pitchFamily="18" charset="0"/>
              </a:rPr>
              <a:t>More </a:t>
            </a:r>
            <a:r>
              <a:rPr lang="en-US" sz="3200" dirty="0" smtClean="0">
                <a:solidFill>
                  <a:srgbClr val="7030A0"/>
                </a:solidFill>
                <a:latin typeface="Times New Roman" pitchFamily="18" charset="0"/>
                <a:cs typeface="Times New Roman" pitchFamily="18" charset="0"/>
              </a:rPr>
              <a:t>creativity</a:t>
            </a:r>
          </a:p>
          <a:p>
            <a:pPr algn="ctr"/>
            <a:r>
              <a:rPr lang="en-US" sz="3200" dirty="0" smtClean="0">
                <a:solidFill>
                  <a:srgbClr val="7030A0"/>
                </a:solidFill>
                <a:latin typeface="Times New Roman" pitchFamily="18" charset="0"/>
                <a:cs typeface="Times New Roman" pitchFamily="18" charset="0"/>
              </a:rPr>
              <a:t>Members </a:t>
            </a:r>
            <a:r>
              <a:rPr lang="en-US" sz="3200" dirty="0" smtClean="0">
                <a:latin typeface="Times New Roman" pitchFamily="18" charset="0"/>
                <a:cs typeface="Times New Roman" pitchFamily="18" charset="0"/>
              </a:rPr>
              <a:t>of classroom</a:t>
            </a:r>
          </a:p>
          <a:p>
            <a:pPr algn="ctr"/>
            <a:r>
              <a:rPr lang="en-US" sz="3200" dirty="0" smtClean="0">
                <a:latin typeface="Times New Roman" pitchFamily="18" charset="0"/>
                <a:cs typeface="Times New Roman" pitchFamily="18" charset="0"/>
              </a:rPr>
              <a:t>community</a:t>
            </a:r>
          </a:p>
          <a:p>
            <a:pPr algn="ctr"/>
            <a:r>
              <a:rPr lang="en-US" sz="3200" dirty="0" smtClean="0">
                <a:latin typeface="Times New Roman" pitchFamily="18" charset="0"/>
                <a:cs typeface="Times New Roman" pitchFamily="18" charset="0"/>
              </a:rPr>
              <a:t>More l</a:t>
            </a:r>
            <a:r>
              <a:rPr lang="en-US" sz="3200" dirty="0" smtClean="0">
                <a:solidFill>
                  <a:srgbClr val="7030A0"/>
                </a:solidFill>
                <a:latin typeface="Times New Roman" pitchFamily="18" charset="0"/>
                <a:cs typeface="Times New Roman" pitchFamily="18" charset="0"/>
              </a:rPr>
              <a:t>anguage</a:t>
            </a:r>
            <a:r>
              <a:rPr lang="en-US" sz="3200" dirty="0" smtClean="0">
                <a:latin typeface="Times New Roman" pitchFamily="18" charset="0"/>
                <a:cs typeface="Times New Roman" pitchFamily="18" charset="0"/>
              </a:rPr>
              <a:t>, earlier</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Joseph’s Story</a:t>
            </a:r>
            <a:endParaRPr lang="en-US" dirty="0"/>
          </a:p>
        </p:txBody>
      </p:sp>
      <p:pic>
        <p:nvPicPr>
          <p:cNvPr id="3" name="Picture 2" descr="http://ts1.mm.bing.net/th?&amp;id=HN.608025214743611577&amp;w=300&amp;h=300&amp;c=0&amp;pid=1.9&amp;rs=0&amp;p=0"/>
          <p:cNvPicPr>
            <a:picLocks noChangeAspect="1" noChangeArrowheads="1"/>
          </p:cNvPicPr>
          <p:nvPr/>
        </p:nvPicPr>
        <p:blipFill>
          <a:blip r:embed="rId2" cstate="print"/>
          <a:srcRect/>
          <a:stretch>
            <a:fillRect/>
          </a:stretch>
        </p:blipFill>
        <p:spPr bwMode="auto">
          <a:xfrm>
            <a:off x="1600200" y="1600200"/>
            <a:ext cx="7010400" cy="35052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 Learned</a:t>
            </a:r>
            <a:endParaRPr lang="en-US" dirty="0"/>
          </a:p>
        </p:txBody>
      </p:sp>
      <p:sp>
        <p:nvSpPr>
          <p:cNvPr id="3" name="Rectangle 2"/>
          <p:cNvSpPr/>
          <p:nvPr/>
        </p:nvSpPr>
        <p:spPr>
          <a:xfrm>
            <a:off x="1447800" y="1066800"/>
            <a:ext cx="7467600" cy="3908762"/>
          </a:xfrm>
          <a:prstGeom prst="rect">
            <a:avLst/>
          </a:prstGeom>
        </p:spPr>
        <p:txBody>
          <a:bodyPr wrap="square">
            <a:spAutoFit/>
          </a:bodyPr>
          <a:lstStyle/>
          <a:p>
            <a:pPr algn="ctr"/>
            <a:endParaRPr lang="en-US" sz="3200" dirty="0" smtClean="0">
              <a:solidFill>
                <a:srgbClr val="7030A0"/>
              </a:solidFill>
              <a:latin typeface="Times New Roman" pitchFamily="18" charset="0"/>
              <a:cs typeface="Times New Roman" pitchFamily="18" charset="0"/>
            </a:endParaRPr>
          </a:p>
          <a:p>
            <a:pPr marL="457200" indent="-457200">
              <a:buFont typeface="Arial" panose="020B0604020202020204" pitchFamily="34" charset="0"/>
              <a:buChar char="•"/>
            </a:pPr>
            <a:r>
              <a:rPr lang="en-US" sz="2400" dirty="0" smtClean="0">
                <a:latin typeface="Times New Roman" pitchFamily="18" charset="0"/>
                <a:cs typeface="Times New Roman" pitchFamily="18" charset="0"/>
              </a:rPr>
              <a:t>Sometimes the teachers are the most consistent people in a child’s life</a:t>
            </a:r>
          </a:p>
          <a:p>
            <a:pPr marL="457200" indent="-457200">
              <a:buFont typeface="Arial" panose="020B0604020202020204" pitchFamily="34" charset="0"/>
              <a:buChar char="•"/>
            </a:pPr>
            <a:r>
              <a:rPr lang="en-US" sz="2400" dirty="0" smtClean="0">
                <a:latin typeface="Times New Roman" pitchFamily="18" charset="0"/>
                <a:cs typeface="Times New Roman" pitchFamily="18" charset="0"/>
              </a:rPr>
              <a:t>Behavior is communication </a:t>
            </a:r>
          </a:p>
          <a:p>
            <a:pPr marL="457200" indent="-457200">
              <a:buFont typeface="Arial" panose="020B0604020202020204" pitchFamily="34" charset="0"/>
              <a:buChar char="•"/>
            </a:pPr>
            <a:r>
              <a:rPr lang="en-US" sz="2400" dirty="0" smtClean="0">
                <a:latin typeface="Times New Roman" pitchFamily="18" charset="0"/>
                <a:cs typeface="Times New Roman" pitchFamily="18" charset="0"/>
              </a:rPr>
              <a:t>When you meet the needs of the most vulnerable child in the classroom, everyone benefits</a:t>
            </a:r>
          </a:p>
          <a:p>
            <a:pPr marL="457200" indent="-457200">
              <a:buFont typeface="Arial" panose="020B0604020202020204" pitchFamily="34" charset="0"/>
              <a:buChar char="•"/>
            </a:pPr>
            <a:r>
              <a:rPr lang="en-US" sz="2400" dirty="0" smtClean="0">
                <a:latin typeface="Times New Roman" pitchFamily="18" charset="0"/>
                <a:cs typeface="Times New Roman" pitchFamily="18" charset="0"/>
              </a:rPr>
              <a:t>School can be a safe haven or it can contribute to the trauma.  By not considering the social/emotional needs of children we potentially compromise their capacities to learn and grow.</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Discussion</a:t>
            </a:r>
            <a:endParaRPr lang="en-US" dirty="0"/>
          </a:p>
        </p:txBody>
      </p:sp>
      <p:sp>
        <p:nvSpPr>
          <p:cNvPr id="3" name="Content Placeholder 1"/>
          <p:cNvSpPr txBox="1">
            <a:spLocks/>
          </p:cNvSpPr>
          <p:nvPr/>
        </p:nvSpPr>
        <p:spPr>
          <a:xfrm>
            <a:off x="1447800" y="1066800"/>
            <a:ext cx="7391400" cy="5059363"/>
          </a:xfrm>
          <a:prstGeom prst="rect">
            <a:avLst/>
          </a:prstGeom>
        </p:spPr>
        <p:txBody>
          <a:bodyPr>
            <a:normAutofit/>
          </a:bodyPr>
          <a:lstStyle>
            <a:lvl1pPr marL="342900" indent="-342900" algn="l" defTabSz="914400" rtl="0" eaLnBrk="1" latinLnBrk="0" hangingPunct="1">
              <a:spcBef>
                <a:spcPts val="0"/>
              </a:spcBef>
              <a:spcAft>
                <a:spcPts val="1800"/>
              </a:spcAft>
              <a:buClr>
                <a:schemeClr val="tx1"/>
              </a:buClr>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0"/>
              </a:spcBef>
              <a:spcAft>
                <a:spcPts val="1800"/>
              </a:spcAft>
              <a:buClr>
                <a:schemeClr val="tx1"/>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0"/>
              </a:spcBef>
              <a:spcAft>
                <a:spcPts val="1800"/>
              </a:spcAft>
              <a:buClr>
                <a:schemeClr val="tx1"/>
              </a:buClr>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75787B"/>
              </a:buClr>
            </a:pPr>
            <a:endParaRPr lang="en-US" dirty="0" smtClean="0">
              <a:solidFill>
                <a:srgbClr val="75787B"/>
              </a:solidFill>
            </a:endParaRPr>
          </a:p>
          <a:p>
            <a:pPr>
              <a:buClr>
                <a:srgbClr val="75787B"/>
              </a:buClr>
            </a:pPr>
            <a:endParaRPr lang="en-US" dirty="0">
              <a:solidFill>
                <a:srgbClr val="75787B"/>
              </a:solidFill>
            </a:endParaRPr>
          </a:p>
          <a:p>
            <a:pPr>
              <a:buClr>
                <a:srgbClr val="75787B"/>
              </a:buClr>
            </a:pPr>
            <a:endParaRPr lang="en-US" dirty="0" smtClean="0">
              <a:solidFill>
                <a:srgbClr val="75787B"/>
              </a:solidFill>
            </a:endParaRPr>
          </a:p>
          <a:p>
            <a:pPr marL="0" indent="0" algn="ctr">
              <a:buClr>
                <a:srgbClr val="75787B"/>
              </a:buClr>
              <a:buNone/>
            </a:pPr>
            <a:r>
              <a:rPr lang="en-US" sz="4000" dirty="0" smtClean="0">
                <a:solidFill>
                  <a:schemeClr val="accent1">
                    <a:lumMod val="40000"/>
                    <a:lumOff val="60000"/>
                  </a:schemeClr>
                </a:solidFill>
              </a:rPr>
              <a:t>Questions?</a:t>
            </a:r>
          </a:p>
          <a:p>
            <a:pPr>
              <a:buClr>
                <a:srgbClr val="75787B"/>
              </a:buClr>
            </a:pPr>
            <a:endParaRPr lang="en-US" dirty="0">
              <a:solidFill>
                <a:srgbClr val="75787B"/>
              </a:solidFill>
            </a:endParaRPr>
          </a:p>
          <a:p>
            <a:pPr marL="0" indent="0">
              <a:buClr>
                <a:srgbClr val="75787B"/>
              </a:buClr>
              <a:buFont typeface="Arial" pitchFamily="34" charset="0"/>
              <a:buNone/>
            </a:pPr>
            <a:endParaRPr lang="en-US" dirty="0">
              <a:solidFill>
                <a:srgbClr val="75787B"/>
              </a:solidFill>
            </a:endParaRPr>
          </a:p>
        </p:txBody>
      </p:sp>
    </p:spTree>
    <p:extLst>
      <p:ext uri="{BB962C8B-B14F-4D97-AF65-F5344CB8AC3E}">
        <p14:creationId xmlns:p14="http://schemas.microsoft.com/office/powerpoint/2010/main" val="39893140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Key principle: </a:t>
            </a:r>
            <a:r>
              <a:rPr lang="en-US" dirty="0"/>
              <a:t>The prenatal period through the first three years of life is a critical developmental period that lays </a:t>
            </a:r>
            <a:r>
              <a:rPr lang="en-US" b="1" i="1" dirty="0"/>
              <a:t>either a strong or </a:t>
            </a:r>
            <a:r>
              <a:rPr lang="en-US" b="1" i="1" dirty="0" smtClean="0"/>
              <a:t>a fragile </a:t>
            </a:r>
            <a:r>
              <a:rPr lang="en-US" b="1" i="1" dirty="0"/>
              <a:t>foundation</a:t>
            </a:r>
            <a:r>
              <a:rPr lang="en-US" dirty="0"/>
              <a:t> for later health, cognitive, and social-emotional development, and </a:t>
            </a:r>
            <a:r>
              <a:rPr lang="en-US" dirty="0" smtClean="0"/>
              <a:t>behavior</a:t>
            </a:r>
          </a:p>
          <a:p>
            <a:r>
              <a:rPr lang="en-US" dirty="0" smtClean="0"/>
              <a:t>Brain Development 101: </a:t>
            </a:r>
          </a:p>
          <a:p>
            <a:pPr lvl="1"/>
            <a:r>
              <a:rPr lang="en-US" dirty="0" smtClean="0"/>
              <a:t>The bulk of brain development occurs from the prenatal period to the third year of life</a:t>
            </a:r>
          </a:p>
          <a:p>
            <a:pPr lvl="1"/>
            <a:r>
              <a:rPr lang="en-US" dirty="0" smtClean="0"/>
              <a:t>Brains develop from the bottom up </a:t>
            </a:r>
          </a:p>
          <a:p>
            <a:pPr lvl="1"/>
            <a:r>
              <a:rPr lang="en-US" dirty="0" smtClean="0"/>
              <a:t>The brain’s capacity to change decreases over time </a:t>
            </a:r>
          </a:p>
          <a:p>
            <a:pPr lvl="1"/>
            <a:r>
              <a:rPr lang="en-US" dirty="0" smtClean="0"/>
              <a:t>Much of the brain’s development depends on each individual’s experience interacting with their environment </a:t>
            </a:r>
          </a:p>
        </p:txBody>
      </p:sp>
      <p:sp>
        <p:nvSpPr>
          <p:cNvPr id="3" name="Title 2"/>
          <p:cNvSpPr>
            <a:spLocks noGrp="1"/>
          </p:cNvSpPr>
          <p:nvPr>
            <p:ph type="title"/>
          </p:nvPr>
        </p:nvSpPr>
        <p:spPr/>
        <p:txBody>
          <a:bodyPr/>
          <a:lstStyle/>
          <a:p>
            <a:r>
              <a:rPr lang="en-US" dirty="0"/>
              <a:t>The Challenge </a:t>
            </a:r>
          </a:p>
        </p:txBody>
      </p:sp>
      <p:sp>
        <p:nvSpPr>
          <p:cNvPr id="4" name="Text Placeholder 3"/>
          <p:cNvSpPr>
            <a:spLocks noGrp="1"/>
          </p:cNvSpPr>
          <p:nvPr>
            <p:ph type="body" sz="quarter" idx="10"/>
          </p:nvPr>
        </p:nvSpPr>
        <p:spPr/>
        <p:txBody>
          <a:bodyPr>
            <a:noAutofit/>
          </a:bodyPr>
          <a:lstStyle/>
          <a:p>
            <a:r>
              <a:rPr lang="en-US" dirty="0"/>
              <a:t>The Impact of Trauma on Brain Development in the Early Years </a:t>
            </a:r>
          </a:p>
          <a:p>
            <a:endParaRPr lang="en-US" dirty="0"/>
          </a:p>
        </p:txBody>
      </p:sp>
    </p:spTree>
    <p:extLst>
      <p:ext uri="{BB962C8B-B14F-4D97-AF65-F5344CB8AC3E}">
        <p14:creationId xmlns:p14="http://schemas.microsoft.com/office/powerpoint/2010/main" val="10529096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The Challenge </a:t>
            </a:r>
            <a:endParaRPr lang="en-US" dirty="0"/>
          </a:p>
        </p:txBody>
      </p:sp>
      <p:sp>
        <p:nvSpPr>
          <p:cNvPr id="8" name="Text Placeholder 7"/>
          <p:cNvSpPr>
            <a:spLocks noGrp="1"/>
          </p:cNvSpPr>
          <p:nvPr>
            <p:ph type="body" sz="quarter" idx="10"/>
          </p:nvPr>
        </p:nvSpPr>
        <p:spPr/>
        <p:txBody>
          <a:bodyPr/>
          <a:lstStyle/>
          <a:p>
            <a:r>
              <a:rPr lang="en-US" dirty="0" smtClean="0"/>
              <a:t>The Impact of Trauma on Brain Development in the Early Years </a:t>
            </a:r>
            <a:endParaRPr lang="en-US" dirty="0"/>
          </a:p>
        </p:txBody>
      </p:sp>
      <p:graphicFrame>
        <p:nvGraphicFramePr>
          <p:cNvPr id="9" name="Object 4"/>
          <p:cNvGraphicFramePr>
            <a:graphicFrameLocks noGrp="1" noChangeAspect="1"/>
          </p:cNvGraphicFramePr>
          <p:nvPr>
            <p:ph sz="half" idx="2"/>
            <p:extLst>
              <p:ext uri="{D42A27DB-BD31-4B8C-83A1-F6EECF244321}">
                <p14:modId xmlns:p14="http://schemas.microsoft.com/office/powerpoint/2010/main" val="4212062660"/>
              </p:ext>
            </p:extLst>
          </p:nvPr>
        </p:nvGraphicFramePr>
        <p:xfrm>
          <a:off x="1295400" y="1447800"/>
          <a:ext cx="6986393" cy="4475526"/>
        </p:xfrm>
        <a:graphic>
          <a:graphicData uri="http://schemas.openxmlformats.org/presentationml/2006/ole">
            <mc:AlternateContent xmlns:mc="http://schemas.openxmlformats.org/markup-compatibility/2006">
              <mc:Choice xmlns:v="urn:schemas-microsoft-com:vml" Requires="v">
                <p:oleObj spid="_x0000_s1065" name="Document" r:id="rId4" imgW="3979397" imgH="2549532" progId="">
                  <p:embed/>
                </p:oleObj>
              </mc:Choice>
              <mc:Fallback>
                <p:oleObj name="Document" r:id="rId4" imgW="3979397" imgH="2549532" progId="">
                  <p:embed/>
                  <p:pic>
                    <p:nvPicPr>
                      <p:cNvPr id="0" name="Picture 31"/>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1447800"/>
                        <a:ext cx="6986393" cy="447552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extBox 1"/>
          <p:cNvSpPr txBox="1"/>
          <p:nvPr/>
        </p:nvSpPr>
        <p:spPr>
          <a:xfrm>
            <a:off x="1447800" y="5791200"/>
            <a:ext cx="3200400" cy="461665"/>
          </a:xfrm>
          <a:prstGeom prst="rect">
            <a:avLst/>
          </a:prstGeom>
          <a:noFill/>
        </p:spPr>
        <p:txBody>
          <a:bodyPr wrap="square" rtlCol="0">
            <a:spAutoFit/>
          </a:bodyPr>
          <a:lstStyle/>
          <a:p>
            <a:pPr algn="ctr" rtl="0"/>
            <a:r>
              <a:rPr lang="en-US" sz="2400" b="0" i="0" u="none" strike="noStrike" kern="1200" baseline="0" dirty="0" smtClean="0">
                <a:solidFill>
                  <a:srgbClr val="39207C"/>
                </a:solidFill>
                <a:latin typeface="Open Sans Light"/>
                <a:ea typeface="+mn-ea"/>
                <a:cs typeface="Open Sans Light"/>
              </a:rPr>
              <a:t>Healthy</a:t>
            </a:r>
            <a:r>
              <a:rPr lang="en-US" sz="2400" b="0" i="0" u="none" strike="noStrike" kern="1200" dirty="0" smtClean="0">
                <a:solidFill>
                  <a:srgbClr val="39207C"/>
                </a:solidFill>
                <a:latin typeface="Open Sans Light"/>
                <a:ea typeface="+mn-ea"/>
                <a:cs typeface="Open Sans Light"/>
              </a:rPr>
              <a:t> Development</a:t>
            </a:r>
            <a:endParaRPr lang="en-US" sz="2400" b="0" i="0" u="none" strike="noStrike" kern="1200" baseline="0" dirty="0" smtClean="0">
              <a:solidFill>
                <a:srgbClr val="39207C"/>
              </a:solidFill>
              <a:latin typeface="Open Sans Light"/>
              <a:ea typeface="+mn-ea"/>
              <a:cs typeface="Open Sans Light"/>
            </a:endParaRPr>
          </a:p>
        </p:txBody>
      </p:sp>
      <p:sp>
        <p:nvSpPr>
          <p:cNvPr id="10" name="TextBox 9"/>
          <p:cNvSpPr txBox="1"/>
          <p:nvPr/>
        </p:nvSpPr>
        <p:spPr>
          <a:xfrm>
            <a:off x="4897778" y="5791200"/>
            <a:ext cx="3200400" cy="461665"/>
          </a:xfrm>
          <a:prstGeom prst="rect">
            <a:avLst/>
          </a:prstGeom>
          <a:noFill/>
        </p:spPr>
        <p:txBody>
          <a:bodyPr wrap="square" rtlCol="0">
            <a:spAutoFit/>
          </a:bodyPr>
          <a:lstStyle/>
          <a:p>
            <a:pPr algn="ctr" rtl="0"/>
            <a:r>
              <a:rPr lang="en-US" sz="2400" b="0" i="0" u="none" strike="noStrike" kern="1200" baseline="0" dirty="0" smtClean="0">
                <a:solidFill>
                  <a:srgbClr val="39207C"/>
                </a:solidFill>
                <a:latin typeface="Open Sans Light"/>
                <a:ea typeface="+mn-ea"/>
                <a:cs typeface="Open Sans Light"/>
              </a:rPr>
              <a:t>Toxic</a:t>
            </a:r>
            <a:r>
              <a:rPr lang="en-US" sz="2400" b="0" i="0" u="none" strike="noStrike" kern="1200" dirty="0" smtClean="0">
                <a:solidFill>
                  <a:srgbClr val="39207C"/>
                </a:solidFill>
                <a:latin typeface="Open Sans Light"/>
                <a:ea typeface="+mn-ea"/>
                <a:cs typeface="Open Sans Light"/>
              </a:rPr>
              <a:t> Stress</a:t>
            </a:r>
            <a:endParaRPr lang="en-US" sz="2400" b="0" i="0" u="none" strike="noStrike" kern="1200" baseline="0" dirty="0" smtClean="0">
              <a:solidFill>
                <a:srgbClr val="39207C"/>
              </a:solidFill>
              <a:latin typeface="Open Sans Light"/>
              <a:ea typeface="+mn-ea"/>
              <a:cs typeface="Open Sans Ligh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Abuse and neglect</a:t>
            </a:r>
          </a:p>
          <a:p>
            <a:r>
              <a:rPr lang="en-US" dirty="0" smtClean="0"/>
              <a:t>Witnessing Violence In &amp; Outside the Home</a:t>
            </a:r>
          </a:p>
          <a:p>
            <a:pPr lvl="1"/>
            <a:r>
              <a:rPr lang="en-US" dirty="0" smtClean="0"/>
              <a:t>Domestic</a:t>
            </a:r>
          </a:p>
          <a:p>
            <a:pPr lvl="1"/>
            <a:r>
              <a:rPr lang="en-US" dirty="0" smtClean="0"/>
              <a:t>Neighborhood</a:t>
            </a:r>
          </a:p>
          <a:p>
            <a:r>
              <a:rPr lang="en-US" dirty="0" smtClean="0"/>
              <a:t>Separations/ Loss</a:t>
            </a:r>
          </a:p>
          <a:p>
            <a:pPr lvl="1"/>
            <a:r>
              <a:rPr lang="en-US" dirty="0" smtClean="0"/>
              <a:t>People</a:t>
            </a:r>
          </a:p>
          <a:p>
            <a:pPr lvl="1"/>
            <a:r>
              <a:rPr lang="en-US" dirty="0" smtClean="0"/>
              <a:t>Places</a:t>
            </a:r>
          </a:p>
          <a:p>
            <a:pPr marL="457200" lvl="1" indent="0">
              <a:buNone/>
            </a:pPr>
            <a:r>
              <a:rPr lang="en-US" dirty="0" smtClean="0"/>
              <a:t>Pose a major threat to a secure attachment relationship, and therefore to healthy cognitive and social-emotional development</a:t>
            </a:r>
            <a:endParaRPr lang="en-US" dirty="0"/>
          </a:p>
        </p:txBody>
      </p:sp>
      <p:sp>
        <p:nvSpPr>
          <p:cNvPr id="3" name="Title 2"/>
          <p:cNvSpPr>
            <a:spLocks noGrp="1"/>
          </p:cNvSpPr>
          <p:nvPr>
            <p:ph type="title"/>
          </p:nvPr>
        </p:nvSpPr>
        <p:spPr/>
        <p:txBody>
          <a:bodyPr/>
          <a:lstStyle/>
          <a:p>
            <a:r>
              <a:rPr lang="en-US" dirty="0"/>
              <a:t>The Challenge </a:t>
            </a:r>
          </a:p>
        </p:txBody>
      </p:sp>
      <p:sp>
        <p:nvSpPr>
          <p:cNvPr id="4" name="Text Placeholder 3"/>
          <p:cNvSpPr>
            <a:spLocks noGrp="1"/>
          </p:cNvSpPr>
          <p:nvPr>
            <p:ph type="body" sz="quarter" idx="10"/>
          </p:nvPr>
        </p:nvSpPr>
        <p:spPr/>
        <p:txBody>
          <a:bodyPr>
            <a:noAutofit/>
          </a:bodyPr>
          <a:lstStyle/>
          <a:p>
            <a:r>
              <a:rPr lang="en-US" dirty="0" smtClean="0"/>
              <a:t>Traumatic Experiences in Early Childhood</a:t>
            </a:r>
            <a:endParaRPr lang="en-US" dirty="0"/>
          </a:p>
          <a:p>
            <a:endParaRPr lang="en-US" dirty="0"/>
          </a:p>
        </p:txBody>
      </p:sp>
    </p:spTree>
    <p:extLst>
      <p:ext uri="{BB962C8B-B14F-4D97-AF65-F5344CB8AC3E}">
        <p14:creationId xmlns:p14="http://schemas.microsoft.com/office/powerpoint/2010/main" val="10399314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normAutofit fontScale="92500" lnSpcReduction="10000"/>
          </a:bodyPr>
          <a:lstStyle/>
          <a:p>
            <a:r>
              <a:rPr lang="en-US" sz="2400" dirty="0" smtClean="0"/>
              <a:t>Hypervigilance</a:t>
            </a:r>
          </a:p>
          <a:p>
            <a:r>
              <a:rPr lang="en-US" sz="2400" dirty="0" smtClean="0"/>
              <a:t>Clinginess</a:t>
            </a:r>
          </a:p>
          <a:p>
            <a:r>
              <a:rPr lang="en-US" sz="2400" dirty="0" smtClean="0"/>
              <a:t>Aggression</a:t>
            </a:r>
          </a:p>
          <a:p>
            <a:r>
              <a:rPr lang="en-US" sz="2400" dirty="0" smtClean="0"/>
              <a:t>Hyper-activity</a:t>
            </a:r>
          </a:p>
          <a:p>
            <a:r>
              <a:rPr lang="en-US" sz="2400" dirty="0" err="1" smtClean="0"/>
              <a:t>Tantruming</a:t>
            </a:r>
            <a:endParaRPr lang="en-US" sz="2400" dirty="0" smtClean="0"/>
          </a:p>
          <a:p>
            <a:r>
              <a:rPr lang="en-US" sz="2400" dirty="0" smtClean="0"/>
              <a:t>Sleep disturbances</a:t>
            </a:r>
          </a:p>
          <a:p>
            <a:r>
              <a:rPr lang="en-US" sz="2400" dirty="0" smtClean="0"/>
              <a:t>Eating disorders</a:t>
            </a:r>
          </a:p>
          <a:p>
            <a:r>
              <a:rPr lang="en-US" sz="2400" dirty="0" smtClean="0"/>
              <a:t>Difficulty with Self-Regulation</a:t>
            </a:r>
          </a:p>
          <a:p>
            <a:endParaRPr lang="en-US" sz="2400" dirty="0" smtClean="0"/>
          </a:p>
          <a:p>
            <a:endParaRPr lang="en-US" sz="2400" dirty="0" smtClean="0"/>
          </a:p>
          <a:p>
            <a:endParaRPr lang="en-US" sz="2400" dirty="0" smtClean="0"/>
          </a:p>
          <a:p>
            <a:endParaRPr lang="en-US" dirty="0"/>
          </a:p>
        </p:txBody>
      </p:sp>
      <p:sp>
        <p:nvSpPr>
          <p:cNvPr id="7" name="Title 6"/>
          <p:cNvSpPr>
            <a:spLocks noGrp="1"/>
          </p:cNvSpPr>
          <p:nvPr>
            <p:ph type="title"/>
          </p:nvPr>
        </p:nvSpPr>
        <p:spPr/>
        <p:txBody>
          <a:bodyPr/>
          <a:lstStyle/>
          <a:p>
            <a:r>
              <a:rPr lang="en-US" b="1" dirty="0" smtClean="0"/>
              <a:t>Trauma &amp; Behavior</a:t>
            </a:r>
            <a:endParaRPr lang="en-US" b="1" dirty="0"/>
          </a:p>
        </p:txBody>
      </p:sp>
    </p:spTree>
    <p:extLst>
      <p:ext uri="{BB962C8B-B14F-4D97-AF65-F5344CB8AC3E}">
        <p14:creationId xmlns:p14="http://schemas.microsoft.com/office/powerpoint/2010/main" val="155380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Organizational Culture</a:t>
            </a:r>
            <a:endParaRPr lang="en-US" dirty="0"/>
          </a:p>
        </p:txBody>
      </p:sp>
      <p:pic>
        <p:nvPicPr>
          <p:cNvPr id="3" name="Picture 2" descr="http://ts1.mm.bing.net/th?&amp;id=HN.608022538972694973&amp;w=300&amp;h=300&amp;c=0&amp;pid=1.9&amp;rs=0&amp;p=0"/>
          <p:cNvPicPr>
            <a:picLocks noChangeAspect="1" noChangeArrowheads="1"/>
          </p:cNvPicPr>
          <p:nvPr/>
        </p:nvPicPr>
        <p:blipFill>
          <a:blip r:embed="rId3" cstate="print"/>
          <a:srcRect/>
          <a:stretch>
            <a:fillRect/>
          </a:stretch>
        </p:blipFill>
        <p:spPr bwMode="auto">
          <a:xfrm>
            <a:off x="1828800" y="1600200"/>
            <a:ext cx="5181600" cy="3333751"/>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667000" y="2057400"/>
            <a:ext cx="5638800" cy="3505200"/>
          </a:xfrm>
          <a:prstGeom prst="rect">
            <a:avLst/>
          </a:prstGeom>
        </p:spPr>
        <p:style>
          <a:lnRef idx="1">
            <a:schemeClr val="accent4"/>
          </a:lnRef>
          <a:fillRef idx="3">
            <a:schemeClr val="accent4"/>
          </a:fillRef>
          <a:effectRef idx="2">
            <a:schemeClr val="accent4"/>
          </a:effectRef>
          <a:fontRef idx="minor">
            <a:schemeClr val="lt1"/>
          </a:fontRef>
        </p:style>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200" b="0" i="0" u="none" strike="noStrike" kern="1200" cap="none" spc="0" normalizeH="0" baseline="0" noProof="0" dirty="0" smtClean="0">
                <a:ln>
                  <a:noFill/>
                </a:ln>
                <a:solidFill>
                  <a:schemeClr val="accent1"/>
                </a:solidFill>
                <a:effectLst/>
                <a:uLnTx/>
                <a:uFillTx/>
                <a:latin typeface="Open Sans Light" pitchFamily="34" charset="0"/>
                <a:ea typeface="Open Sans Light" pitchFamily="34" charset="0"/>
                <a:cs typeface="Open Sans Light" pitchFamily="34" charset="0"/>
              </a:rPr>
              <a:t/>
            </a:r>
            <a:br>
              <a:rPr kumimoji="0" lang="en-US" sz="2200" b="0" i="0" u="none" strike="noStrike" kern="1200" cap="none" spc="0" normalizeH="0" baseline="0" noProof="0" dirty="0" smtClean="0">
                <a:ln>
                  <a:noFill/>
                </a:ln>
                <a:solidFill>
                  <a:schemeClr val="accent1"/>
                </a:solidFill>
                <a:effectLst/>
                <a:uLnTx/>
                <a:uFillTx/>
                <a:latin typeface="Open Sans Light" pitchFamily="34" charset="0"/>
                <a:ea typeface="Open Sans Light" pitchFamily="34" charset="0"/>
                <a:cs typeface="Open Sans Light" pitchFamily="34" charset="0"/>
              </a:rPr>
            </a:br>
            <a:r>
              <a:rPr kumimoji="0" lang="en-US" sz="4900" b="0" i="0" u="none" strike="noStrike" kern="1200" cap="none" spc="0" normalizeH="0" baseline="0" noProof="0" dirty="0" smtClean="0">
                <a:ln>
                  <a:noFill/>
                </a:ln>
                <a:solidFill>
                  <a:schemeClr val="accent1"/>
                </a:solidFill>
                <a:effectLst/>
                <a:uLnTx/>
                <a:uFillTx/>
                <a:latin typeface="Times New Roman" pitchFamily="18" charset="0"/>
                <a:ea typeface="Open Sans Light" pitchFamily="34" charset="0"/>
                <a:cs typeface="Times New Roman" pitchFamily="18" charset="0"/>
              </a:rPr>
              <a:t>New</a:t>
            </a:r>
            <a:br>
              <a:rPr kumimoji="0" lang="en-US" sz="4900" b="0" i="0" u="none" strike="noStrike" kern="1200" cap="none" spc="0" normalizeH="0" baseline="0" noProof="0" dirty="0" smtClean="0">
                <a:ln>
                  <a:noFill/>
                </a:ln>
                <a:solidFill>
                  <a:schemeClr val="accent1"/>
                </a:solidFill>
                <a:effectLst/>
                <a:uLnTx/>
                <a:uFillTx/>
                <a:latin typeface="Times New Roman" pitchFamily="18" charset="0"/>
                <a:ea typeface="Open Sans Light" pitchFamily="34" charset="0"/>
                <a:cs typeface="Times New Roman" pitchFamily="18" charset="0"/>
              </a:rPr>
            </a:br>
            <a:r>
              <a:rPr kumimoji="0" lang="en-US" sz="4900" b="0" i="0" u="none" strike="noStrike" kern="1200" cap="none" spc="0" normalizeH="0" baseline="0" noProof="0" dirty="0" smtClean="0">
                <a:ln>
                  <a:noFill/>
                </a:ln>
                <a:solidFill>
                  <a:schemeClr val="accent1"/>
                </a:solidFill>
                <a:effectLst/>
                <a:uLnTx/>
                <a:uFillTx/>
                <a:latin typeface="Times New Roman" pitchFamily="18" charset="0"/>
                <a:ea typeface="Open Sans Light" pitchFamily="34" charset="0"/>
                <a:cs typeface="Times New Roman" pitchFamily="18" charset="0"/>
              </a:rPr>
              <a:t>Beginnings</a:t>
            </a:r>
            <a:br>
              <a:rPr kumimoji="0" lang="en-US" sz="4900" b="0" i="0" u="none" strike="noStrike" kern="1200" cap="none" spc="0" normalizeH="0" baseline="0" noProof="0" dirty="0" smtClean="0">
                <a:ln>
                  <a:noFill/>
                </a:ln>
                <a:solidFill>
                  <a:schemeClr val="accent1"/>
                </a:solidFill>
                <a:effectLst/>
                <a:uLnTx/>
                <a:uFillTx/>
                <a:latin typeface="Times New Roman" pitchFamily="18" charset="0"/>
                <a:ea typeface="Open Sans Light" pitchFamily="34" charset="0"/>
                <a:cs typeface="Times New Roman" pitchFamily="18" charset="0"/>
              </a:rPr>
            </a:br>
            <a:endParaRPr kumimoji="0" lang="en-US" sz="4900" b="0" i="0" u="none" strike="noStrike" kern="1200" cap="none" spc="0" normalizeH="0" baseline="0" noProof="0" dirty="0">
              <a:ln>
                <a:noFill/>
              </a:ln>
              <a:solidFill>
                <a:schemeClr val="accent1"/>
              </a:solidFill>
              <a:effectLst/>
              <a:uLnTx/>
              <a:uFillTx/>
              <a:latin typeface="Times New Roman" pitchFamily="18" charset="0"/>
              <a:ea typeface="Open Sans Light" pitchFamily="34" charset="0"/>
              <a:cs typeface="Times New Roman" pitchFamily="18" charset="0"/>
            </a:endParaRPr>
          </a:p>
        </p:txBody>
      </p:sp>
      <p:pic>
        <p:nvPicPr>
          <p:cNvPr id="4" name="Picture 3" descr="Cover baby.jpg"/>
          <p:cNvPicPr>
            <a:picLocks noChangeAspect="1"/>
          </p:cNvPicPr>
          <p:nvPr/>
        </p:nvPicPr>
        <p:blipFill>
          <a:blip r:embed="rId3" cstate="print"/>
          <a:stretch>
            <a:fillRect/>
          </a:stretch>
        </p:blipFill>
        <p:spPr>
          <a:xfrm>
            <a:off x="685800" y="2362200"/>
            <a:ext cx="2743200" cy="2831690"/>
          </a:xfrm>
          <a:prstGeom prst="rect">
            <a:avLst/>
          </a:prstGeom>
        </p:spPr>
      </p:pic>
      <p:sp>
        <p:nvSpPr>
          <p:cNvPr id="5" name="Title 5"/>
          <p:cNvSpPr>
            <a:spLocks noGrp="1"/>
          </p:cNvSpPr>
          <p:nvPr>
            <p:ph type="title"/>
          </p:nvPr>
        </p:nvSpPr>
        <p:spPr>
          <a:xfrm>
            <a:off x="1447800" y="274638"/>
            <a:ext cx="7391400" cy="639762"/>
          </a:xfrm>
        </p:spPr>
        <p:txBody>
          <a:bodyPr/>
          <a:lstStyle/>
          <a:p>
            <a:r>
              <a:rPr lang="en-US" b="1" dirty="0" err="1" smtClean="0"/>
              <a:t>Educare</a:t>
            </a:r>
            <a:r>
              <a:rPr lang="en-US" b="1" dirty="0" smtClean="0"/>
              <a:t> Chicago</a:t>
            </a:r>
            <a:endParaRPr lang="en-US"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00200" y="1828800"/>
            <a:ext cx="7162800" cy="3539430"/>
          </a:xfrm>
          <a:prstGeom prst="rect">
            <a:avLst/>
          </a:prstGeom>
        </p:spPr>
        <p:txBody>
          <a:bodyPr wrap="square">
            <a:spAutoFit/>
          </a:bodyPr>
          <a:lstStyle/>
          <a:p>
            <a:r>
              <a:rPr lang="en-US" sz="3200" dirty="0" smtClean="0">
                <a:latin typeface="Times New Roman" pitchFamily="18" charset="0"/>
                <a:cs typeface="Times New Roman" pitchFamily="18" charset="0"/>
              </a:rPr>
              <a:t>New Beginnings is an </a:t>
            </a:r>
            <a:r>
              <a:rPr lang="en-US" sz="3200" dirty="0" smtClean="0">
                <a:solidFill>
                  <a:srgbClr val="7030A0"/>
                </a:solidFill>
                <a:latin typeface="Times New Roman" pitchFamily="18" charset="0"/>
                <a:cs typeface="Times New Roman" pitchFamily="18" charset="0"/>
              </a:rPr>
              <a:t>approach and philosophy </a:t>
            </a:r>
            <a:r>
              <a:rPr lang="en-US" sz="3200" dirty="0" smtClean="0">
                <a:latin typeface="Times New Roman" pitchFamily="18" charset="0"/>
                <a:cs typeface="Times New Roman" pitchFamily="18" charset="0"/>
              </a:rPr>
              <a:t>for </a:t>
            </a:r>
            <a:r>
              <a:rPr lang="en-US" sz="3200" dirty="0" smtClean="0">
                <a:latin typeface="Times New Roman" pitchFamily="18" charset="0"/>
                <a:cs typeface="Times New Roman" pitchFamily="18" charset="0"/>
              </a:rPr>
              <a:t>instruction that involves always planning lessons/experiences with children’s social/emotional development in mind.</a:t>
            </a:r>
            <a:endParaRPr lang="en-US" sz="3200" dirty="0" smtClean="0">
              <a:latin typeface="Times New Roman" pitchFamily="18" charset="0"/>
              <a:cs typeface="Times New Roman" pitchFamily="18" charset="0"/>
            </a:endParaRPr>
          </a:p>
          <a:p>
            <a:pPr algn="ctr"/>
            <a:endParaRPr lang="en-US" sz="3200" dirty="0" smtClean="0">
              <a:latin typeface="Times New Roman" pitchFamily="18" charset="0"/>
              <a:cs typeface="Times New Roman" pitchFamily="18" charset="0"/>
            </a:endParaRPr>
          </a:p>
          <a:p>
            <a:pPr algn="ctr"/>
            <a:endParaRPr lang="en-US" sz="32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0" y="1371600"/>
            <a:ext cx="7315200" cy="3539430"/>
          </a:xfrm>
          <a:prstGeom prst="rect">
            <a:avLst/>
          </a:prstGeom>
        </p:spPr>
        <p:txBody>
          <a:bodyPr wrap="square">
            <a:spAutoFit/>
          </a:bodyPr>
          <a:lstStyle/>
          <a:p>
            <a:pPr algn="ctr"/>
            <a:r>
              <a:rPr lang="en-US" sz="3200" dirty="0" smtClean="0">
                <a:solidFill>
                  <a:srgbClr val="7030A0"/>
                </a:solidFill>
                <a:latin typeface="Times New Roman" pitchFamily="18" charset="0"/>
                <a:cs typeface="Times New Roman" pitchFamily="18" charset="0"/>
              </a:rPr>
              <a:t>Quality of relationships </a:t>
            </a:r>
            <a:r>
              <a:rPr lang="en-US" sz="3200" dirty="0" smtClean="0">
                <a:latin typeface="Times New Roman" pitchFamily="18" charset="0"/>
                <a:cs typeface="Times New Roman" pitchFamily="18" charset="0"/>
              </a:rPr>
              <a:t>core to the quality of the child care/educational experiences</a:t>
            </a:r>
          </a:p>
          <a:p>
            <a:pPr algn="ctr"/>
            <a:endParaRPr lang="en-US" sz="3200" dirty="0" smtClean="0">
              <a:latin typeface="Times New Roman" pitchFamily="18" charset="0"/>
              <a:cs typeface="Times New Roman" pitchFamily="18" charset="0"/>
            </a:endParaRPr>
          </a:p>
          <a:p>
            <a:pPr algn="ctr"/>
            <a:endParaRPr lang="en-US" sz="3200" dirty="0" smtClean="0">
              <a:latin typeface="Times New Roman" pitchFamily="18" charset="0"/>
              <a:cs typeface="Times New Roman" pitchFamily="18" charset="0"/>
            </a:endParaRPr>
          </a:p>
          <a:p>
            <a:pPr algn="ctr"/>
            <a:r>
              <a:rPr lang="en-US" sz="3200" dirty="0" smtClean="0">
                <a:latin typeface="Times New Roman" pitchFamily="18" charset="0"/>
                <a:cs typeface="Times New Roman" pitchFamily="18" charset="0"/>
              </a:rPr>
              <a:t>Learning and healthy development begins with </a:t>
            </a:r>
            <a:r>
              <a:rPr lang="en-US" sz="3200" dirty="0" smtClean="0">
                <a:solidFill>
                  <a:srgbClr val="7030A0"/>
                </a:solidFill>
                <a:latin typeface="Times New Roman" pitchFamily="18" charset="0"/>
                <a:cs typeface="Times New Roman" pitchFamily="18" charset="0"/>
              </a:rPr>
              <a:t>active </a:t>
            </a:r>
            <a:r>
              <a:rPr lang="en-US" sz="3200" dirty="0" smtClean="0">
                <a:latin typeface="Times New Roman" pitchFamily="18" charset="0"/>
                <a:cs typeface="Times New Roman" pitchFamily="18" charset="0"/>
              </a:rPr>
              <a:t>and </a:t>
            </a:r>
            <a:r>
              <a:rPr lang="en-US" sz="3200" dirty="0" smtClean="0">
                <a:solidFill>
                  <a:srgbClr val="7030A0"/>
                </a:solidFill>
                <a:latin typeface="Times New Roman" pitchFamily="18" charset="0"/>
                <a:cs typeface="Times New Roman" pitchFamily="18" charset="0"/>
              </a:rPr>
              <a:t>meaningful engagement </a:t>
            </a:r>
            <a:r>
              <a:rPr lang="en-US" sz="3200" dirty="0" smtClean="0">
                <a:latin typeface="Times New Roman" pitchFamily="18" charset="0"/>
                <a:cs typeface="Times New Roman" pitchFamily="18" charset="0"/>
              </a:rPr>
              <a:t>with </a:t>
            </a:r>
            <a:r>
              <a:rPr lang="en-US" sz="3200" dirty="0" smtClean="0">
                <a:solidFill>
                  <a:srgbClr val="7030A0"/>
                </a:solidFill>
                <a:latin typeface="Times New Roman" pitchFamily="18" charset="0"/>
                <a:cs typeface="Times New Roman" pitchFamily="18" charset="0"/>
              </a:rPr>
              <a:t>people</a:t>
            </a:r>
            <a:r>
              <a:rPr lang="en-US" sz="3200" dirty="0" smtClean="0">
                <a:latin typeface="Times New Roman" pitchFamily="18" charset="0"/>
                <a:cs typeface="Times New Roman" pitchFamily="18" charset="0"/>
              </a:rPr>
              <a:t> and </a:t>
            </a:r>
            <a:r>
              <a:rPr lang="en-US" sz="3200" dirty="0" smtClean="0">
                <a:solidFill>
                  <a:srgbClr val="7030A0"/>
                </a:solidFill>
                <a:latin typeface="Times New Roman" pitchFamily="18" charset="0"/>
                <a:cs typeface="Times New Roman" pitchFamily="18" charset="0"/>
              </a:rPr>
              <a:t>environment</a:t>
            </a:r>
            <a:endParaRPr lang="en-US" sz="32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
      <a:dk1>
        <a:srgbClr val="75787B"/>
      </a:dk1>
      <a:lt1>
        <a:sysClr val="window" lastClr="FFFFFF"/>
      </a:lt1>
      <a:dk2>
        <a:srgbClr val="75787B"/>
      </a:dk2>
      <a:lt2>
        <a:srgbClr val="FFFFFF"/>
      </a:lt2>
      <a:accent1>
        <a:srgbClr val="39207C"/>
      </a:accent1>
      <a:accent2>
        <a:srgbClr val="666666"/>
      </a:accent2>
      <a:accent3>
        <a:srgbClr val="D22630"/>
      </a:accent3>
      <a:accent4>
        <a:srgbClr val="C5B4E3"/>
      </a:accent4>
      <a:accent5>
        <a:srgbClr val="DB8A06"/>
      </a:accent5>
      <a:accent6>
        <a:srgbClr val="FFFFFF"/>
      </a:accent6>
      <a:hlink>
        <a:srgbClr val="39207C"/>
      </a:hlink>
      <a:folHlink>
        <a:srgbClr val="39207C"/>
      </a:folHlink>
    </a:clrScheme>
    <a:fontScheme name="Custom 1">
      <a:majorFont>
        <a:latin typeface="Open Sans Light"/>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rtl="0">
          <a:defRPr sz="2600" b="0" i="0" u="none" strike="noStrike" kern="1200" baseline="0" dirty="0" smtClean="0">
            <a:solidFill>
              <a:srgbClr val="39207C"/>
            </a:solidFill>
            <a:latin typeface="Open Sans Light"/>
            <a:ea typeface="+mn-ea"/>
            <a:cs typeface="Open Sans Ligh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f26f6e792fa04f0f80fada61c45a47e4 xmlns="c7fed4db-0963-4e9a-9765-d4d6d8f0e685">
      <Terms xmlns="http://schemas.microsoft.com/office/infopath/2007/PartnerControls">
        <TermInfo xmlns="http://schemas.microsoft.com/office/infopath/2007/PartnerControls">
          <TermName xmlns="http://schemas.microsoft.com/office/infopath/2007/PartnerControls">Communications</TermName>
          <TermId xmlns="http://schemas.microsoft.com/office/infopath/2007/PartnerControls">0896aad9-9dfb-4147-8af0-adc69ccb4282</TermId>
        </TermInfo>
      </Terms>
    </f26f6e792fa04f0f80fada61c45a47e4>
    <OunceDocumentTitle xmlns="c7fed4db-0963-4e9a-9765-d4d6d8f0e685">Ounce PowerPoint template</OunceDocumentTitle>
    <b5b4672301e143fd845054edb15e20e2 xmlns="c7fed4db-0963-4e9a-9765-d4d6d8f0e685">
      <Terms xmlns="http://schemas.microsoft.com/office/infopath/2007/PartnerControls"/>
    </b5b4672301e143fd845054edb15e20e2>
    <OunceDocumentDate xmlns="c7fed4db-0963-4e9a-9765-d4d6d8f0e685">2014-11-13T06:00:00+00:00</OunceDocumentDate>
    <OunceAuthors xmlns="c7fed4db-0963-4e9a-9765-d4d6d8f0e685">
      <UserInfo>
        <DisplayName>i:0#.f|membership|mzimmer@ounceofprevention.org</DisplayName>
        <AccountId>31</AccountId>
        <AccountType/>
      </UserInfo>
    </OunceAuthors>
    <pf60e58480964d5e9b40ee8a53af9d5d xmlns="c7fed4db-0963-4e9a-9765-d4d6d8f0e685">
      <Terms xmlns="http://schemas.microsoft.com/office/infopath/2007/PartnerControls"/>
    </pf60e58480964d5e9b40ee8a53af9d5d>
    <TaxCatchAll xmlns="c7fed4db-0963-4e9a-9765-d4d6d8f0e685">
      <Value>475</Value>
      <Value>46</Value>
      <Value>44</Value>
      <Value>465</Value>
      <Value>1</Value>
    </TaxCatchAll>
    <OunceSummary xmlns="c7fed4db-0963-4e9a-9765-d4d6d8f0e685">Ounce PowerPoint template</OunceSummary>
    <f35c86a44a7e41afb8e8b251f85151ab xmlns="c7fed4db-0963-4e9a-9765-d4d6d8f0e685">
      <Terms xmlns="http://schemas.microsoft.com/office/infopath/2007/PartnerControls">
        <TermInfo xmlns="http://schemas.microsoft.com/office/infopath/2007/PartnerControls">
          <TermName xmlns="http://schemas.microsoft.com/office/infopath/2007/PartnerControls">Internal Use</TermName>
          <TermId xmlns="http://schemas.microsoft.com/office/infopath/2007/PartnerControls">7c20aadd-f357-4c8f-88dc-11d554aebe35</TermId>
        </TermInfo>
      </Terms>
    </f35c86a44a7e41afb8e8b251f85151ab>
    <_RightsManagement xmlns="http://schemas.microsoft.com/sharepoint/v3/fields" xsi:nil="true"/>
    <a9121e18aa77440aaff3f6857e78ff5b xmlns="c7fed4db-0963-4e9a-9765-d4d6d8f0e685">
      <Terms xmlns="http://schemas.microsoft.com/office/infopath/2007/PartnerControls">
        <TermInfo xmlns="http://schemas.microsoft.com/office/infopath/2007/PartnerControls">
          <TermName xmlns="http://schemas.microsoft.com/office/infopath/2007/PartnerControls">Branding and Templates</TermName>
          <TermId xmlns="http://schemas.microsoft.com/office/infopath/2007/PartnerControls">58145381-bc48-42e5-846c-f7bd54a83c9e</TermId>
        </TermInfo>
      </Terms>
    </a9121e18aa77440aaff3f6857e78ff5b>
    <TaxKeywordTaxHTField xmlns="c7fed4db-0963-4e9a-9765-d4d6d8f0e685">
      <Terms xmlns="http://schemas.microsoft.com/office/infopath/2007/PartnerControls">
        <TermInfo xmlns="http://schemas.microsoft.com/office/infopath/2007/PartnerControls">
          <TermName xmlns="http://schemas.microsoft.com/office/infopath/2007/PartnerControls">ounce powerpoint template</TermName>
          <TermId xmlns="http://schemas.microsoft.com/office/infopath/2007/PartnerControls">94adc743-101b-4a93-8c50-052d735092b9</TermId>
        </TermInfo>
        <TermInfo xmlns="http://schemas.microsoft.com/office/infopath/2007/PartnerControls">
          <TermName xmlns="http://schemas.microsoft.com/office/infopath/2007/PartnerControls">powerpoint template</TermName>
          <TermId xmlns="http://schemas.microsoft.com/office/infopath/2007/PartnerControls">ac7d22bb-da36-4d8c-b35b-1b3f3ce5d495</TermId>
        </TermInfo>
      </Terms>
    </TaxKeywordTaxHTField>
    <fedd0db327844e338c4e8ee190e23e58 xmlns="c7fed4db-0963-4e9a-9765-d4d6d8f0e685">
      <Terms xmlns="http://schemas.microsoft.com/office/infopath/2007/PartnerControls"/>
    </fedd0db327844e338c4e8ee190e23e58>
    <_dlc_DocId xmlns="143d5a52-1604-4e1e-99d0-ee447fce12b1">UJE6JKDT272V-1-405</_dlc_DocId>
    <_dlc_DocIdPersistId xmlns="143d5a52-1604-4e1e-99d0-ee447fce12b1">false</_dlc_DocIdPersistId>
    <_dlc_DocIdUrl xmlns="143d5a52-1604-4e1e-99d0-ee447fce12b1">
      <Url>https://insideounce.sharepoint.com/sites/docs/_layouts/15/DocIdRedir.aspx?ID=UJE6JKDT272V-1-405</Url>
      <Description>UJE6JKDT272V-1-405</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haredContentType xmlns="Microsoft.SharePoint.Taxonomy.ContentTypeSync" SourceId="e9597efc-ac5d-4ad1-8a78-7599b6522940" ContentTypeId="0x010100277A6E4681630341A9E3665EF33BB794" PreviousValue="false"/>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5.xml><?xml version="1.0" encoding="utf-8"?>
<ct:contentTypeSchema xmlns:ct="http://schemas.microsoft.com/office/2006/metadata/contentType" xmlns:ma="http://schemas.microsoft.com/office/2006/metadata/properties/metaAttributes" ct:_="" ma:_="" ma:contentTypeName="Ounce Asset" ma:contentTypeID="0x010100277A6E4681630341A9E3665EF33BB794006CA4D43B058197469EAF6B8D00477A95" ma:contentTypeVersion="37" ma:contentTypeDescription="" ma:contentTypeScope="" ma:versionID="696e3fa926de016a03f1c216d3ca8ff4">
  <xsd:schema xmlns:xsd="http://www.w3.org/2001/XMLSchema" xmlns:xs="http://www.w3.org/2001/XMLSchema" xmlns:p="http://schemas.microsoft.com/office/2006/metadata/properties" xmlns:ns2="c7fed4db-0963-4e9a-9765-d4d6d8f0e685" xmlns:ns3="http://schemas.microsoft.com/sharepoint/v3/fields" xmlns:ns4="143d5a52-1604-4e1e-99d0-ee447fce12b1" targetNamespace="http://schemas.microsoft.com/office/2006/metadata/properties" ma:root="true" ma:fieldsID="47b654078ed293bd472e97d8cb43296c" ns2:_="" ns3:_="" ns4:_="">
    <xsd:import namespace="c7fed4db-0963-4e9a-9765-d4d6d8f0e685"/>
    <xsd:import namespace="http://schemas.microsoft.com/sharepoint/v3/fields"/>
    <xsd:import namespace="143d5a52-1604-4e1e-99d0-ee447fce12b1"/>
    <xsd:element name="properties">
      <xsd:complexType>
        <xsd:sequence>
          <xsd:element name="documentManagement">
            <xsd:complexType>
              <xsd:all>
                <xsd:element ref="ns2:OunceDocumentTitle"/>
                <xsd:element ref="ns2:OunceSummary"/>
                <xsd:element ref="ns2:OunceDocumentDate"/>
                <xsd:element ref="ns2:OunceAuthors"/>
                <xsd:element ref="ns3:_RightsManagement" minOccurs="0"/>
                <xsd:element ref="ns2:TaxKeywordTaxHTField" minOccurs="0"/>
                <xsd:element ref="ns2:pf60e58480964d5e9b40ee8a53af9d5d" minOccurs="0"/>
                <xsd:element ref="ns2:b5b4672301e143fd845054edb15e20e2" minOccurs="0"/>
                <xsd:element ref="ns2:TaxCatchAll" minOccurs="0"/>
                <xsd:element ref="ns2:f26f6e792fa04f0f80fada61c45a47e4" minOccurs="0"/>
                <xsd:element ref="ns2:TaxCatchAllLabel" minOccurs="0"/>
                <xsd:element ref="ns2:fedd0db327844e338c4e8ee190e23e58" minOccurs="0"/>
                <xsd:element ref="ns2:a9121e18aa77440aaff3f6857e78ff5b" minOccurs="0"/>
                <xsd:element ref="ns2:f35c86a44a7e41afb8e8b251f85151ab" minOccurs="0"/>
                <xsd:element ref="ns4:_dlc_DocId" minOccurs="0"/>
                <xsd:element ref="ns4:_dlc_DocIdUrl" minOccurs="0"/>
                <xsd:element ref="ns4: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7fed4db-0963-4e9a-9765-d4d6d8f0e685" elementFormDefault="qualified">
    <xsd:import namespace="http://schemas.microsoft.com/office/2006/documentManagement/types"/>
    <xsd:import namespace="http://schemas.microsoft.com/office/infopath/2007/PartnerControls"/>
    <xsd:element name="OunceDocumentTitle" ma:index="1" ma:displayName="Document Title" ma:internalName="OunceDocumentTitle" ma:readOnly="false">
      <xsd:simpleType>
        <xsd:restriction base="dms:Text">
          <xsd:maxLength value="255"/>
        </xsd:restriction>
      </xsd:simpleType>
    </xsd:element>
    <xsd:element name="OunceSummary" ma:index="2" ma:displayName="Summary" ma:internalName="OunceSummary" ma:readOnly="false">
      <xsd:simpleType>
        <xsd:restriction base="dms:Note"/>
      </xsd:simpleType>
    </xsd:element>
    <xsd:element name="OunceDocumentDate" ma:index="3" ma:displayName="Document Date" ma:format="DateOnly" ma:internalName="OunceDocumentDate" ma:readOnly="false">
      <xsd:simpleType>
        <xsd:restriction base="dms:DateTime"/>
      </xsd:simpleType>
    </xsd:element>
    <xsd:element name="OunceAuthors" ma:index="4" ma:displayName="Authors/Contacts" ma:description="Use lookup to select names of staff who helped to create this asset or an appropriate contact name from your team." ma:list="UserInfo" ma:SharePointGroup="0" ma:internalName="OunceAuthors"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TaxKeywordTaxHTField" ma:index="14" nillable="true" ma:taxonomy="true" ma:internalName="TaxKeywordTaxHTField" ma:taxonomyFieldName="TaxKeyword" ma:displayName="Enterprise Keywords" ma:fieldId="{23f27201-bee3-471e-b2e7-b64fd8b7ca38}" ma:taxonomyMulti="true" ma:sspId="e9597efc-ac5d-4ad1-8a78-7599b6522940" ma:termSetId="00000000-0000-0000-0000-000000000000" ma:anchorId="00000000-0000-0000-0000-000000000000" ma:open="true" ma:isKeyword="true">
      <xsd:complexType>
        <xsd:sequence>
          <xsd:element ref="pc:Terms" minOccurs="0" maxOccurs="1"/>
        </xsd:sequence>
      </xsd:complexType>
    </xsd:element>
    <xsd:element name="pf60e58480964d5e9b40ee8a53af9d5d" ma:index="16" nillable="true" ma:taxonomy="true" ma:internalName="pf60e58480964d5e9b40ee8a53af9d5d" ma:taxonomyFieldName="OunceGeographicArea" ma:displayName="Geographic Area" ma:default="" ma:fieldId="{9f60e584-8096-4d5e-9b40-ee8a53af9d5d}" ma:taxonomyMulti="true" ma:sspId="e9597efc-ac5d-4ad1-8a78-7599b6522940" ma:termSetId="794f7362-f33f-42c4-8f34-2f49fa103de5" ma:anchorId="00000000-0000-0000-0000-000000000000" ma:open="false" ma:isKeyword="false">
      <xsd:complexType>
        <xsd:sequence>
          <xsd:element ref="pc:Terms" minOccurs="0" maxOccurs="1"/>
        </xsd:sequence>
      </xsd:complexType>
    </xsd:element>
    <xsd:element name="b5b4672301e143fd845054edb15e20e2" ma:index="19" nillable="true" ma:taxonomy="true" ma:internalName="b5b4672301e143fd845054edb15e20e2" ma:taxonomyFieldName="OunceProject" ma:displayName="Project" ma:default="" ma:fieldId="{b5b46723-01e1-43fd-8450-54edb15e20e2}" ma:sspId="e9597efc-ac5d-4ad1-8a78-7599b6522940" ma:termSetId="755774ec-b4de-4e41-801c-63ee7dcb5b94" ma:anchorId="00000000-0000-0000-0000-000000000000" ma:open="true" ma:isKeyword="false">
      <xsd:complexType>
        <xsd:sequence>
          <xsd:element ref="pc:Terms" minOccurs="0" maxOccurs="1"/>
        </xsd:sequence>
      </xsd:complexType>
    </xsd:element>
    <xsd:element name="TaxCatchAll" ma:index="21" nillable="true" ma:displayName="Taxonomy Catch All Column" ma:hidden="true" ma:list="{89f7dd71-9a26-42d5-8311-f1c0f456a26a}" ma:internalName="TaxCatchAll" ma:showField="CatchAllData" ma:web="143d5a52-1604-4e1e-99d0-ee447fce12b1">
      <xsd:complexType>
        <xsd:complexContent>
          <xsd:extension base="dms:MultiChoiceLookup">
            <xsd:sequence>
              <xsd:element name="Value" type="dms:Lookup" maxOccurs="unbounded" minOccurs="0" nillable="true"/>
            </xsd:sequence>
          </xsd:extension>
        </xsd:complexContent>
      </xsd:complexType>
    </xsd:element>
    <xsd:element name="f26f6e792fa04f0f80fada61c45a47e4" ma:index="22" nillable="true" ma:taxonomy="true" ma:internalName="f26f6e792fa04f0f80fada61c45a47e4" ma:taxonomyFieldName="OunceDivision" ma:displayName="Division" ma:default="" ma:fieldId="{f26f6e79-2fa0-4f0f-80fa-da61c45a47e4}" ma:sspId="e9597efc-ac5d-4ad1-8a78-7599b6522940" ma:termSetId="68ebdbc1-bbda-4f23-a674-783b4e7a5f46" ma:anchorId="00000000-0000-0000-0000-000000000000" ma:open="false" ma:isKeyword="false">
      <xsd:complexType>
        <xsd:sequence>
          <xsd:element ref="pc:Terms" minOccurs="0" maxOccurs="1"/>
        </xsd:sequence>
      </xsd:complexType>
    </xsd:element>
    <xsd:element name="TaxCatchAllLabel" ma:index="23" nillable="true" ma:displayName="Taxonomy Catch All Column1" ma:hidden="true" ma:list="{89f7dd71-9a26-42d5-8311-f1c0f456a26a}" ma:internalName="TaxCatchAllLabel" ma:readOnly="true" ma:showField="CatchAllDataLabel" ma:web="143d5a52-1604-4e1e-99d0-ee447fce12b1">
      <xsd:complexType>
        <xsd:complexContent>
          <xsd:extension base="dms:MultiChoiceLookup">
            <xsd:sequence>
              <xsd:element name="Value" type="dms:Lookup" maxOccurs="unbounded" minOccurs="0" nillable="true"/>
            </xsd:sequence>
          </xsd:extension>
        </xsd:complexContent>
      </xsd:complexType>
    </xsd:element>
    <xsd:element name="fedd0db327844e338c4e8ee190e23e58" ma:index="24" nillable="true" ma:taxonomy="true" ma:internalName="fedd0db327844e338c4e8ee190e23e58" ma:taxonomyFieldName="OunceStrategicObjective" ma:displayName="Strategic Objective" ma:default="" ma:fieldId="{fedd0db3-2784-4e33-8c4e-8ee190e23e58}" ma:taxonomyMulti="true" ma:sspId="e9597efc-ac5d-4ad1-8a78-7599b6522940" ma:termSetId="7947f69a-dd26-485c-82fb-ec84c5bf45f5" ma:anchorId="00000000-0000-0000-0000-000000000000" ma:open="false" ma:isKeyword="false">
      <xsd:complexType>
        <xsd:sequence>
          <xsd:element ref="pc:Terms" minOccurs="0" maxOccurs="1"/>
        </xsd:sequence>
      </xsd:complexType>
    </xsd:element>
    <xsd:element name="a9121e18aa77440aaff3f6857e78ff5b" ma:index="25" ma:taxonomy="true" ma:internalName="a9121e18aa77440aaff3f6857e78ff5b" ma:taxonomyFieldName="OunceDocumentType" ma:displayName="Document Type" ma:readOnly="false" ma:default="" ma:fieldId="{a9121e18-aa77-440a-aff3-f6857e78ff5b}" ma:sspId="e9597efc-ac5d-4ad1-8a78-7599b6522940" ma:termSetId="2ba262ee-51f3-464b-a12d-9e25c9fde953" ma:anchorId="00000000-0000-0000-0000-000000000000" ma:open="false" ma:isKeyword="false">
      <xsd:complexType>
        <xsd:sequence>
          <xsd:element ref="pc:Terms" minOccurs="0" maxOccurs="1"/>
        </xsd:sequence>
      </xsd:complexType>
    </xsd:element>
    <xsd:element name="f35c86a44a7e41afb8e8b251f85151ab" ma:index="27" ma:taxonomy="true" ma:internalName="f35c86a44a7e41afb8e8b251f85151ab" ma:taxonomyFieldName="OunceAudience" ma:displayName="Audience" ma:readOnly="false" ma:default="1;#Internal Use|7c20aadd-f357-4c8f-88dc-11d554aebe35" ma:fieldId="{f35c86a4-4a7e-41af-b8e8-b251f85151ab}" ma:sspId="e9597efc-ac5d-4ad1-8a78-7599b6522940" ma:termSetId="c84c9327-2383-41e5-8203-209421869df1"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RightsManagement" ma:index="11" nillable="true" ma:displayName="Rights Management" ma:description="Information about rights held in or over this resource" ma:internalName="_RightsManagement">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43d5a52-1604-4e1e-99d0-ee447fce12b1" elementFormDefault="qualified">
    <xsd:import namespace="http://schemas.microsoft.com/office/2006/documentManagement/types"/>
    <xsd:import namespace="http://schemas.microsoft.com/office/infopath/2007/PartnerControls"/>
    <xsd:element name="_dlc_DocId" ma:index="29" nillable="true" ma:displayName="Document ID Value" ma:description="The value of the document ID assigned to this item." ma:internalName="_dlc_DocId" ma:readOnly="true">
      <xsd:simpleType>
        <xsd:restriction base="dms:Text"/>
      </xsd:simpleType>
    </xsd:element>
    <xsd:element name="_dlc_DocIdUrl" ma:index="3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31"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7"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0B6C34A-B57A-4FE3-91C5-E84A3C9BA416}">
  <ds:schemaRefs>
    <ds:schemaRef ds:uri="143d5a52-1604-4e1e-99d0-ee447fce12b1"/>
    <ds:schemaRef ds:uri="http://www.w3.org/XML/1998/namespace"/>
    <ds:schemaRef ds:uri="http://schemas.microsoft.com/sharepoint/v3/fields"/>
    <ds:schemaRef ds:uri="http://purl.org/dc/terms/"/>
    <ds:schemaRef ds:uri="http://purl.org/dc/dcmitype/"/>
    <ds:schemaRef ds:uri="http://purl.org/dc/elements/1.1/"/>
    <ds:schemaRef ds:uri="http://schemas.microsoft.com/office/2006/documentManagement/types"/>
    <ds:schemaRef ds:uri="c7fed4db-0963-4e9a-9765-d4d6d8f0e685"/>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8A4FBA17-FB05-4ACB-9594-0E0D7DDC931F}">
  <ds:schemaRefs>
    <ds:schemaRef ds:uri="http://schemas.microsoft.com/sharepoint/v3/contenttype/forms"/>
  </ds:schemaRefs>
</ds:datastoreItem>
</file>

<file path=customXml/itemProps3.xml><?xml version="1.0" encoding="utf-8"?>
<ds:datastoreItem xmlns:ds="http://schemas.openxmlformats.org/officeDocument/2006/customXml" ds:itemID="{FAEFEB1C-1828-4349-BBF8-A27EAAB20B00}">
  <ds:schemaRefs>
    <ds:schemaRef ds:uri="Microsoft.SharePoint.Taxonomy.ContentTypeSync"/>
  </ds:schemaRefs>
</ds:datastoreItem>
</file>

<file path=customXml/itemProps4.xml><?xml version="1.0" encoding="utf-8"?>
<ds:datastoreItem xmlns:ds="http://schemas.openxmlformats.org/officeDocument/2006/customXml" ds:itemID="{40C28BFA-50BB-4042-9691-539F8B1956E8}">
  <ds:schemaRefs>
    <ds:schemaRef ds:uri="http://schemas.microsoft.com/sharepoint/events"/>
  </ds:schemaRefs>
</ds:datastoreItem>
</file>

<file path=customXml/itemProps5.xml><?xml version="1.0" encoding="utf-8"?>
<ds:datastoreItem xmlns:ds="http://schemas.openxmlformats.org/officeDocument/2006/customXml" ds:itemID="{DF61755F-765D-4B22-8CE2-29146C7A4B9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7fed4db-0963-4e9a-9765-d4d6d8f0e685"/>
    <ds:schemaRef ds:uri="http://schemas.microsoft.com/sharepoint/v3/fields"/>
    <ds:schemaRef ds:uri="143d5a52-1604-4e1e-99d0-ee447fce12b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13623</TotalTime>
  <Words>758</Words>
  <Application>Microsoft Office PowerPoint</Application>
  <PresentationFormat>On-screen Show (4:3)</PresentationFormat>
  <Paragraphs>102</Paragraphs>
  <Slides>14</Slides>
  <Notes>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16" baseType="lpstr">
      <vt:lpstr>Office Theme</vt:lpstr>
      <vt:lpstr>Document</vt:lpstr>
      <vt:lpstr>Today’s Agenda </vt:lpstr>
      <vt:lpstr>The Challenge </vt:lpstr>
      <vt:lpstr>The Challenge </vt:lpstr>
      <vt:lpstr>The Challenge </vt:lpstr>
      <vt:lpstr>Trauma &amp; Behavior</vt:lpstr>
      <vt:lpstr>Organizational Culture</vt:lpstr>
      <vt:lpstr>Educare Chicago</vt:lpstr>
      <vt:lpstr>PowerPoint Presentation</vt:lpstr>
      <vt:lpstr>PowerPoint Presentation</vt:lpstr>
      <vt:lpstr>PowerPoint Presentation</vt:lpstr>
      <vt:lpstr>What We’re Experiencing</vt:lpstr>
      <vt:lpstr>Joseph’s Story</vt:lpstr>
      <vt:lpstr>Lessons Learned</vt:lpstr>
      <vt:lpstr>Discussion</vt:lpstr>
    </vt:vector>
  </TitlesOfParts>
  <Company>Ounce of Prevention,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Megan Meyer</dc:creator>
  <cp:keywords>powerpoint template; ounce powerpoint template</cp:keywords>
  <cp:lastModifiedBy>Abel, Barbara</cp:lastModifiedBy>
  <cp:revision>127</cp:revision>
  <dcterms:created xsi:type="dcterms:W3CDTF">2014-10-13T21:37:58Z</dcterms:created>
  <dcterms:modified xsi:type="dcterms:W3CDTF">2015-04-08T14:59:14Z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0x010100277A6E4681630341A9E3665EF33BB794006CA4D43B058197469EAF6B8D00477A95</vt:lpwstr>
  </property>
  <property fmtid="{D5CDD505-2E9C-101B-9397-08002B2CF9AE}" pid="3" name="OunceDivision">
    <vt:lpwstr>44;#Communications|0896aad9-9dfb-4147-8af0-adc69ccb4282</vt:lpwstr>
  </property>
  <property fmtid="{D5CDD505-2E9C-101B-9397-08002B2CF9AE}" pid="4" name="OunceAudience">
    <vt:lpwstr>1;#Internal Use|7c20aadd-f357-4c8f-88dc-11d554aebe35</vt:lpwstr>
  </property>
  <property fmtid="{D5CDD505-2E9C-101B-9397-08002B2CF9AE}" pid="5" name="TaxKeyword">
    <vt:lpwstr>475;#ounce powerpoint template|94adc743-101b-4a93-8c50-052d735092b9;#465;#powerpoint template|ac7d22bb-da36-4d8c-b35b-1b3f3ce5d495</vt:lpwstr>
  </property>
  <property fmtid="{D5CDD505-2E9C-101B-9397-08002B2CF9AE}" pid="6" name="OunceGeographicArea">
    <vt:lpwstr/>
  </property>
  <property fmtid="{D5CDD505-2E9C-101B-9397-08002B2CF9AE}" pid="7" name="OunceProject">
    <vt:lpwstr/>
  </property>
  <property fmtid="{D5CDD505-2E9C-101B-9397-08002B2CF9AE}" pid="8" name="OuncePublisherOrSource">
    <vt:lpwstr/>
  </property>
  <property fmtid="{D5CDD505-2E9C-101B-9397-08002B2CF9AE}" pid="9" name="OunceDocumentType">
    <vt:lpwstr>46;#Branding and Templates|58145381-bc48-42e5-846c-f7bd54a83c9e</vt:lpwstr>
  </property>
  <property fmtid="{D5CDD505-2E9C-101B-9397-08002B2CF9AE}" pid="10" name="OunceStrategicObjective">
    <vt:lpwstr/>
  </property>
  <property fmtid="{D5CDD505-2E9C-101B-9397-08002B2CF9AE}" pid="11" name="ma0fd9ace9af44a28ee97c8f6d2540c5">
    <vt:lpwstr/>
  </property>
  <property fmtid="{D5CDD505-2E9C-101B-9397-08002B2CF9AE}" pid="12" name="Order">
    <vt:r8>20600</vt:r8>
  </property>
  <property fmtid="{D5CDD505-2E9C-101B-9397-08002B2CF9AE}" pid="13" name="SharedWithUsers">
    <vt:lpwstr/>
  </property>
  <property fmtid="{D5CDD505-2E9C-101B-9397-08002B2CF9AE}" pid="14" name="_dlc_DocIdItemGuid">
    <vt:lpwstr>62b23e77-996f-4398-86f0-8940a82d6d39</vt:lpwstr>
  </property>
</Properties>
</file>